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2794238" cy="30267275"/>
  <p:notesSz cx="7010400" cy="9296400"/>
  <p:custDataLst>
    <p:tags r:id="rId4"/>
  </p:custDataLst>
  <p:defaultTextStyle>
    <a:defPPr>
      <a:defRPr lang="en-US"/>
    </a:defPPr>
    <a:lvl1pPr algn="l" defTabSz="4075113" rtl="0" fontAlgn="base">
      <a:spcBef>
        <a:spcPct val="0"/>
      </a:spcBef>
      <a:spcAft>
        <a:spcPct val="0"/>
      </a:spcAft>
      <a:defRPr sz="8000" kern="1200">
        <a:solidFill>
          <a:schemeClr val="tx1"/>
        </a:solidFill>
        <a:latin typeface="Arial" charset="0"/>
        <a:ea typeface="Arial" charset="0"/>
        <a:cs typeface="Arial" charset="0"/>
      </a:defRPr>
    </a:lvl1pPr>
    <a:lvl2pPr marL="2036763" indent="-1579563" algn="l" defTabSz="4075113" rtl="0" fontAlgn="base">
      <a:spcBef>
        <a:spcPct val="0"/>
      </a:spcBef>
      <a:spcAft>
        <a:spcPct val="0"/>
      </a:spcAft>
      <a:defRPr sz="8000" kern="1200">
        <a:solidFill>
          <a:schemeClr val="tx1"/>
        </a:solidFill>
        <a:latin typeface="Arial" charset="0"/>
        <a:ea typeface="Arial" charset="0"/>
        <a:cs typeface="Arial" charset="0"/>
      </a:defRPr>
    </a:lvl2pPr>
    <a:lvl3pPr marL="4075113" indent="-3160713" algn="l" defTabSz="4075113" rtl="0" fontAlgn="base">
      <a:spcBef>
        <a:spcPct val="0"/>
      </a:spcBef>
      <a:spcAft>
        <a:spcPct val="0"/>
      </a:spcAft>
      <a:defRPr sz="8000" kern="1200">
        <a:solidFill>
          <a:schemeClr val="tx1"/>
        </a:solidFill>
        <a:latin typeface="Arial" charset="0"/>
        <a:ea typeface="Arial" charset="0"/>
        <a:cs typeface="Arial" charset="0"/>
      </a:defRPr>
    </a:lvl3pPr>
    <a:lvl4pPr marL="6111875" indent="-4740275" algn="l" defTabSz="4075113" rtl="0" fontAlgn="base">
      <a:spcBef>
        <a:spcPct val="0"/>
      </a:spcBef>
      <a:spcAft>
        <a:spcPct val="0"/>
      </a:spcAft>
      <a:defRPr sz="8000" kern="1200">
        <a:solidFill>
          <a:schemeClr val="tx1"/>
        </a:solidFill>
        <a:latin typeface="Arial" charset="0"/>
        <a:ea typeface="Arial" charset="0"/>
        <a:cs typeface="Arial" charset="0"/>
      </a:defRPr>
    </a:lvl4pPr>
    <a:lvl5pPr marL="8150225" indent="-6321425" algn="l" defTabSz="4075113" rtl="0" fontAlgn="base">
      <a:spcBef>
        <a:spcPct val="0"/>
      </a:spcBef>
      <a:spcAft>
        <a:spcPct val="0"/>
      </a:spcAft>
      <a:defRPr sz="8000" kern="1200">
        <a:solidFill>
          <a:schemeClr val="tx1"/>
        </a:solidFill>
        <a:latin typeface="Arial" charset="0"/>
        <a:ea typeface="Arial" charset="0"/>
        <a:cs typeface="Arial" charset="0"/>
      </a:defRPr>
    </a:lvl5pPr>
    <a:lvl6pPr marL="2286000" algn="l" defTabSz="914400" rtl="0" eaLnBrk="1" latinLnBrk="0" hangingPunct="1">
      <a:defRPr sz="8000" kern="1200">
        <a:solidFill>
          <a:schemeClr val="tx1"/>
        </a:solidFill>
        <a:latin typeface="Arial" charset="0"/>
        <a:ea typeface="Arial" charset="0"/>
        <a:cs typeface="Arial" charset="0"/>
      </a:defRPr>
    </a:lvl6pPr>
    <a:lvl7pPr marL="2743200" algn="l" defTabSz="914400" rtl="0" eaLnBrk="1" latinLnBrk="0" hangingPunct="1">
      <a:defRPr sz="8000" kern="1200">
        <a:solidFill>
          <a:schemeClr val="tx1"/>
        </a:solidFill>
        <a:latin typeface="Arial" charset="0"/>
        <a:ea typeface="Arial" charset="0"/>
        <a:cs typeface="Arial" charset="0"/>
      </a:defRPr>
    </a:lvl7pPr>
    <a:lvl8pPr marL="3200400" algn="l" defTabSz="914400" rtl="0" eaLnBrk="1" latinLnBrk="0" hangingPunct="1">
      <a:defRPr sz="8000" kern="1200">
        <a:solidFill>
          <a:schemeClr val="tx1"/>
        </a:solidFill>
        <a:latin typeface="Arial" charset="0"/>
        <a:ea typeface="Arial" charset="0"/>
        <a:cs typeface="Arial" charset="0"/>
      </a:defRPr>
    </a:lvl8pPr>
    <a:lvl9pPr marL="3657600" algn="l" defTabSz="914400" rtl="0" eaLnBrk="1" latinLnBrk="0" hangingPunct="1">
      <a:defRPr sz="8000" kern="1200">
        <a:solidFill>
          <a:schemeClr val="tx1"/>
        </a:solidFill>
        <a:latin typeface="Arial" charset="0"/>
        <a:ea typeface="Arial" charset="0"/>
        <a:cs typeface="Arial" charset="0"/>
      </a:defRPr>
    </a:lvl9pPr>
  </p:defaultTextStyle>
  <p:extLst>
    <p:ext uri="{EFAFB233-063F-42B5-8137-9DF3F51BA10A}">
      <p15:sldGuideLst xmlns="" xmlns:p15="http://schemas.microsoft.com/office/powerpoint/2012/main">
        <p15:guide id="1" orient="horz" pos="10416" userDrawn="1">
          <p15:clr>
            <a:srgbClr val="A4A3A4"/>
          </p15:clr>
        </p15:guide>
        <p15:guide id="2" pos="10368">
          <p15:clr>
            <a:srgbClr val="A4A3A4"/>
          </p15:clr>
        </p15:guide>
        <p15:guide id="3" orient="horz" pos="9577">
          <p15:clr>
            <a:srgbClr val="A4A3A4"/>
          </p15:clr>
        </p15:guide>
        <p15:guide id="4" pos="1347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ephanie M. Jones" initials="SJ" lastIdx="12" clrIdx="0"/>
  <p:cmAuthor id="1" name="Sophie Barnes" initials="SPB" lastIdx="0" clrIdx="1"/>
  <p:cmAuthor id="2" name="Barnes,Sophie" initials="B"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960C"/>
    <a:srgbClr val="961D30"/>
    <a:srgbClr val="B3243B"/>
    <a:srgbClr val="A915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1" autoAdjust="0"/>
    <p:restoredTop sz="99568" autoAdjust="0"/>
  </p:normalViewPr>
  <p:slideViewPr>
    <p:cSldViewPr>
      <p:cViewPr>
        <p:scale>
          <a:sx n="30" d="100"/>
          <a:sy n="30" d="100"/>
        </p:scale>
        <p:origin x="330" y="1224"/>
      </p:cViewPr>
      <p:guideLst>
        <p:guide orient="horz" pos="10416"/>
        <p:guide orient="horz" pos="9577"/>
        <p:guide pos="10368"/>
        <p:guide pos="13479"/>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tags" Target="tags/tag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smj173:Library:Caches:TemporaryItems:Outlook%20Temp:LogBook_Descriptives_v2_07-01-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sz="2400"/>
            </a:pPr>
            <a:r>
              <a:rPr lang="en-US" sz="2400" dirty="0"/>
              <a:t>Total Number of Brain Games Played Across the School Year</a:t>
            </a:r>
          </a:p>
        </c:rich>
      </c:tx>
      <c:layout>
        <c:manualLayout>
          <c:xMode val="edge"/>
          <c:yMode val="edge"/>
          <c:x val="0.18256138695472987"/>
          <c:y val="3.0864197530864204E-3"/>
        </c:manualLayout>
      </c:layout>
      <c:overlay val="0"/>
      <c:spPr>
        <a:noFill/>
        <a:ln>
          <a:noFill/>
        </a:ln>
        <a:effectLst/>
      </c:spPr>
    </c:title>
    <c:autoTitleDeleted val="0"/>
    <c:plotArea>
      <c:layout/>
      <c:barChart>
        <c:barDir val="col"/>
        <c:grouping val="clustered"/>
        <c:varyColors val="0"/>
        <c:ser>
          <c:idx val="0"/>
          <c:order val="0"/>
          <c:tx>
            <c:strRef>
              <c:f>Descriptives!$A$3</c:f>
              <c:strCache>
                <c:ptCount val="1"/>
                <c:pt idx="0">
                  <c:v>Number of Games (All Schools)</c:v>
                </c:pt>
              </c:strCache>
            </c:strRef>
          </c:tx>
          <c:spPr>
            <a:solidFill>
              <a:schemeClr val="accent1"/>
            </a:solidFill>
            <a:ln>
              <a:noFill/>
            </a:ln>
            <a:effectLst/>
          </c:spPr>
          <c:invertIfNegative val="0"/>
          <c:cat>
            <c:strRef>
              <c:f>Descriptives!$B$2:$K$2</c:f>
              <c:strCache>
                <c:ptCount val="10"/>
                <c:pt idx="0">
                  <c:v>September</c:v>
                </c:pt>
                <c:pt idx="1">
                  <c:v>October</c:v>
                </c:pt>
                <c:pt idx="2">
                  <c:v>November</c:v>
                </c:pt>
                <c:pt idx="3">
                  <c:v>December</c:v>
                </c:pt>
                <c:pt idx="4">
                  <c:v>January</c:v>
                </c:pt>
                <c:pt idx="5">
                  <c:v>February</c:v>
                </c:pt>
                <c:pt idx="6">
                  <c:v>March</c:v>
                </c:pt>
                <c:pt idx="7">
                  <c:v>April</c:v>
                </c:pt>
                <c:pt idx="8">
                  <c:v>May</c:v>
                </c:pt>
                <c:pt idx="9">
                  <c:v>No Month</c:v>
                </c:pt>
              </c:strCache>
            </c:strRef>
          </c:cat>
          <c:val>
            <c:numRef>
              <c:f>Descriptives!$B$3:$K$3</c:f>
              <c:numCache>
                <c:formatCode>General</c:formatCode>
                <c:ptCount val="10"/>
                <c:pt idx="0">
                  <c:v>19</c:v>
                </c:pt>
                <c:pt idx="1">
                  <c:v>132</c:v>
                </c:pt>
                <c:pt idx="2">
                  <c:v>589</c:v>
                </c:pt>
                <c:pt idx="3">
                  <c:v>283</c:v>
                </c:pt>
                <c:pt idx="4">
                  <c:v>647</c:v>
                </c:pt>
                <c:pt idx="5">
                  <c:v>1232</c:v>
                </c:pt>
                <c:pt idx="6">
                  <c:v>879</c:v>
                </c:pt>
                <c:pt idx="7">
                  <c:v>671</c:v>
                </c:pt>
                <c:pt idx="8">
                  <c:v>238</c:v>
                </c:pt>
                <c:pt idx="9">
                  <c:v>90</c:v>
                </c:pt>
              </c:numCache>
            </c:numRef>
          </c:val>
        </c:ser>
        <c:dLbls>
          <c:showLegendKey val="0"/>
          <c:showVal val="0"/>
          <c:showCatName val="0"/>
          <c:showSerName val="0"/>
          <c:showPercent val="0"/>
          <c:showBubbleSize val="0"/>
        </c:dLbls>
        <c:gapWidth val="219"/>
        <c:overlap val="-27"/>
        <c:axId val="27083520"/>
        <c:axId val="27085056"/>
      </c:barChart>
      <c:catAx>
        <c:axId val="27083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27085056"/>
        <c:crosses val="autoZero"/>
        <c:auto val="1"/>
        <c:lblAlgn val="ctr"/>
        <c:lblOffset val="100"/>
        <c:noMultiLvlLbl val="0"/>
      </c:catAx>
      <c:valAx>
        <c:axId val="270850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sz="2400" b="0"/>
                </a:pPr>
                <a:r>
                  <a:rPr lang="en-US" sz="2400" b="0"/>
                  <a:t>Number of Brain Games Played</a:t>
                </a:r>
              </a:p>
            </c:rich>
          </c:tx>
          <c:layout/>
          <c:overlay val="0"/>
          <c:spPr>
            <a:noFill/>
            <a:ln>
              <a:noFill/>
            </a:ln>
            <a:effectLst/>
          </c:spPr>
        </c:title>
        <c:numFmt formatCode="General" sourceLinked="1"/>
        <c:majorTickMark val="none"/>
        <c:minorTickMark val="none"/>
        <c:tickLblPos val="nextTo"/>
        <c:spPr>
          <a:noFill/>
          <a:ln>
            <a:noFill/>
          </a:ln>
          <a:effectLst/>
        </c:spPr>
        <c:txPr>
          <a:bodyPr rot="-60000000" vert="horz"/>
          <a:lstStyle/>
          <a:p>
            <a:pPr>
              <a:defRPr/>
            </a:pPr>
            <a:endParaRPr lang="en-US"/>
          </a:p>
        </c:txPr>
        <c:crossAx val="27083520"/>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solidFill>
      <a:round/>
    </a:ln>
    <a:effectLst/>
  </c:spPr>
  <c:txPr>
    <a:bodyPr/>
    <a:lstStyle/>
    <a:p>
      <a:pPr>
        <a:defRPr sz="2000">
          <a:latin typeface="Garamond" panose="02020404030301010803" pitchFamily="18" charset="0"/>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ea typeface="+mn-ea"/>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ea typeface="+mn-ea"/>
              </a:defRPr>
            </a:lvl1pPr>
          </a:lstStyle>
          <a:p>
            <a:pPr>
              <a:defRPr/>
            </a:pPr>
            <a:fld id="{317CB4F0-266A-F84D-8DDA-0B6FADEAE305}" type="datetimeFigureOut">
              <a:rPr lang="en-US"/>
              <a:pPr>
                <a:defRPr/>
              </a:pPr>
              <a:t>11/30/2016</a:t>
            </a:fld>
            <a:endParaRPr lang="en-US"/>
          </a:p>
        </p:txBody>
      </p:sp>
      <p:sp>
        <p:nvSpPr>
          <p:cNvPr id="4" name="Slide Image Placeholder 3"/>
          <p:cNvSpPr>
            <a:spLocks noGrp="1" noRot="1" noChangeAspect="1"/>
          </p:cNvSpPr>
          <p:nvPr>
            <p:ph type="sldImg" idx="2"/>
          </p:nvPr>
        </p:nvSpPr>
        <p:spPr>
          <a:xfrm>
            <a:off x="1041400" y="696913"/>
            <a:ext cx="4927600" cy="3486150"/>
          </a:xfrm>
          <a:prstGeom prst="rect">
            <a:avLst/>
          </a:prstGeom>
          <a:noFill/>
          <a:ln w="12700">
            <a:solidFill>
              <a:prstClr val="black"/>
            </a:solidFill>
          </a:ln>
        </p:spPr>
        <p:txBody>
          <a:bodyPr vert="horz" lIns="93177" tIns="46589" rIns="93177" bIns="46589" rtlCol="0" anchor="ctr"/>
          <a:lstStyle/>
          <a:p>
            <a:pPr lvl="0"/>
            <a:endParaRPr lang="en-US" noProof="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ea typeface="+mn-ea"/>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78F7E096-0F9E-1A4F-B2F3-7DB1BAB67DC1}" type="slidenum">
              <a:rPr lang="en-US" altLang="en-US"/>
              <a:pPr/>
              <a:t>‹#›</a:t>
            </a:fld>
            <a:endParaRPr lang="en-US" altLang="en-US"/>
          </a:p>
        </p:txBody>
      </p:sp>
    </p:spTree>
    <p:extLst>
      <p:ext uri="{BB962C8B-B14F-4D97-AF65-F5344CB8AC3E}">
        <p14:creationId xmlns:p14="http://schemas.microsoft.com/office/powerpoint/2010/main" val="2956117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41400" y="696913"/>
            <a:ext cx="492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F7E096-0F9E-1A4F-B2F3-7DB1BAB67DC1}" type="slidenum">
              <a:rPr lang="en-US" altLang="en-US" smtClean="0"/>
              <a:pPr/>
              <a:t>1</a:t>
            </a:fld>
            <a:endParaRPr lang="en-US" altLang="en-US"/>
          </a:p>
        </p:txBody>
      </p:sp>
    </p:spTree>
    <p:extLst>
      <p:ext uri="{BB962C8B-B14F-4D97-AF65-F5344CB8AC3E}">
        <p14:creationId xmlns:p14="http://schemas.microsoft.com/office/powerpoint/2010/main" val="1712115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9568" y="9402475"/>
            <a:ext cx="36375102" cy="6487846"/>
          </a:xfrm>
        </p:spPr>
        <p:txBody>
          <a:bodyPr/>
          <a:lstStyle/>
          <a:p>
            <a:r>
              <a:rPr lang="en-US" smtClean="0"/>
              <a:t>Click to edit Master title style</a:t>
            </a:r>
            <a:endParaRPr lang="en-US"/>
          </a:p>
        </p:txBody>
      </p:sp>
      <p:sp>
        <p:nvSpPr>
          <p:cNvPr id="3" name="Subtitle 2"/>
          <p:cNvSpPr>
            <a:spLocks noGrp="1"/>
          </p:cNvSpPr>
          <p:nvPr>
            <p:ph type="subTitle" idx="1"/>
          </p:nvPr>
        </p:nvSpPr>
        <p:spPr>
          <a:xfrm>
            <a:off x="6419136" y="17151456"/>
            <a:ext cx="29955967" cy="7734970"/>
          </a:xfrm>
        </p:spPr>
        <p:txBody>
          <a:bodyPr/>
          <a:lstStyle>
            <a:lvl1pPr marL="0" indent="0" algn="ctr">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26C20B3-7A27-9C40-A319-FA0108643218}" type="datetimeFigureOut">
              <a:rPr lang="en-US"/>
              <a:pPr>
                <a:defRPr/>
              </a:pPr>
              <a:t>11/30/2016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99FE5E1-3C67-244C-8A9E-53C16769847C}" type="slidenum">
              <a:rPr lang="en-US" altLang="en-US"/>
              <a:pPr/>
              <a:t>‹#›</a:t>
            </a:fld>
            <a:endParaRPr lang="en-US" altLang="en-US"/>
          </a:p>
        </p:txBody>
      </p:sp>
    </p:spTree>
    <p:extLst>
      <p:ext uri="{BB962C8B-B14F-4D97-AF65-F5344CB8AC3E}">
        <p14:creationId xmlns:p14="http://schemas.microsoft.com/office/powerpoint/2010/main" val="1217578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B101CFB-9F2C-2540-99EF-ECE541000002}" type="datetimeFigureOut">
              <a:rPr lang="en-US"/>
              <a:pPr>
                <a:defRPr/>
              </a:pPr>
              <a:t>11/30/2016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FD99ED5-28A9-8F48-953B-2A3D2ED77E10}" type="slidenum">
              <a:rPr lang="en-US" altLang="en-US"/>
              <a:pPr/>
              <a:t>‹#›</a:t>
            </a:fld>
            <a:endParaRPr lang="en-US" altLang="en-US"/>
          </a:p>
        </p:txBody>
      </p:sp>
    </p:spTree>
    <p:extLst>
      <p:ext uri="{BB962C8B-B14F-4D97-AF65-F5344CB8AC3E}">
        <p14:creationId xmlns:p14="http://schemas.microsoft.com/office/powerpoint/2010/main" val="990407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025822" y="1212097"/>
            <a:ext cx="9628704" cy="2582527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39712" y="1212097"/>
            <a:ext cx="28172873" cy="2582527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1543C5C-19C8-C54D-95E8-CEDA78C3AD0B}" type="datetimeFigureOut">
              <a:rPr lang="en-US"/>
              <a:pPr>
                <a:defRPr/>
              </a:pPr>
              <a:t>11/30/2016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ED3ED91-8AD7-3E49-B551-4F155E5EB180}" type="slidenum">
              <a:rPr lang="en-US" altLang="en-US"/>
              <a:pPr/>
              <a:t>‹#›</a:t>
            </a:fld>
            <a:endParaRPr lang="en-US" altLang="en-US"/>
          </a:p>
        </p:txBody>
      </p:sp>
    </p:spTree>
    <p:extLst>
      <p:ext uri="{BB962C8B-B14F-4D97-AF65-F5344CB8AC3E}">
        <p14:creationId xmlns:p14="http://schemas.microsoft.com/office/powerpoint/2010/main" val="632398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07767D3-238F-BF43-9CB7-345DA49A845E}" type="datetimeFigureOut">
              <a:rPr lang="en-US"/>
              <a:pPr>
                <a:defRPr/>
              </a:pPr>
              <a:t>11/30/2016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25BBFC1-21C8-1747-89E0-F3033A29E013}" type="slidenum">
              <a:rPr lang="en-US" altLang="en-US"/>
              <a:pPr/>
              <a:t>‹#›</a:t>
            </a:fld>
            <a:endParaRPr lang="en-US" altLang="en-US"/>
          </a:p>
        </p:txBody>
      </p:sp>
    </p:spTree>
    <p:extLst>
      <p:ext uri="{BB962C8B-B14F-4D97-AF65-F5344CB8AC3E}">
        <p14:creationId xmlns:p14="http://schemas.microsoft.com/office/powerpoint/2010/main" val="464748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80450" y="19449529"/>
            <a:ext cx="36375102" cy="6011417"/>
          </a:xfrm>
        </p:spPr>
        <p:txBody>
          <a:bodyPr anchor="t"/>
          <a:lstStyle>
            <a:lvl1pPr algn="l">
              <a:defRPr sz="17800" b="1" cap="all"/>
            </a:lvl1pPr>
          </a:lstStyle>
          <a:p>
            <a:r>
              <a:rPr lang="en-US" smtClean="0"/>
              <a:t>Click to edit Master title style</a:t>
            </a:r>
            <a:endParaRPr lang="en-US"/>
          </a:p>
        </p:txBody>
      </p:sp>
      <p:sp>
        <p:nvSpPr>
          <p:cNvPr id="3" name="Text Placeholder 2"/>
          <p:cNvSpPr>
            <a:spLocks noGrp="1"/>
          </p:cNvSpPr>
          <p:nvPr>
            <p:ph type="body" idx="1"/>
          </p:nvPr>
        </p:nvSpPr>
        <p:spPr>
          <a:xfrm>
            <a:off x="3380450" y="12828565"/>
            <a:ext cx="36375102" cy="6620965"/>
          </a:xfrm>
        </p:spPr>
        <p:txBody>
          <a:bodyPr anchor="b"/>
          <a:lstStyle>
            <a:lvl1pPr marL="0" indent="0">
              <a:buNone/>
              <a:defRPr sz="8900">
                <a:solidFill>
                  <a:schemeClr val="tx1">
                    <a:tint val="75000"/>
                  </a:schemeClr>
                </a:solidFill>
              </a:defRPr>
            </a:lvl1pPr>
            <a:lvl2pPr marL="2037786" indent="0">
              <a:buNone/>
              <a:defRPr sz="8000">
                <a:solidFill>
                  <a:schemeClr val="tx1">
                    <a:tint val="75000"/>
                  </a:schemeClr>
                </a:solidFill>
              </a:defRPr>
            </a:lvl2pPr>
            <a:lvl3pPr marL="4075572" indent="0">
              <a:buNone/>
              <a:defRPr sz="7100">
                <a:solidFill>
                  <a:schemeClr val="tx1">
                    <a:tint val="75000"/>
                  </a:schemeClr>
                </a:solidFill>
              </a:defRPr>
            </a:lvl3pPr>
            <a:lvl4pPr marL="6113358" indent="0">
              <a:buNone/>
              <a:defRPr sz="6200">
                <a:solidFill>
                  <a:schemeClr val="tx1">
                    <a:tint val="75000"/>
                  </a:schemeClr>
                </a:solidFill>
              </a:defRPr>
            </a:lvl4pPr>
            <a:lvl5pPr marL="8151144" indent="0">
              <a:buNone/>
              <a:defRPr sz="6200">
                <a:solidFill>
                  <a:schemeClr val="tx1">
                    <a:tint val="75000"/>
                  </a:schemeClr>
                </a:solidFill>
              </a:defRPr>
            </a:lvl5pPr>
            <a:lvl6pPr marL="10188931" indent="0">
              <a:buNone/>
              <a:defRPr sz="6200">
                <a:solidFill>
                  <a:schemeClr val="tx1">
                    <a:tint val="75000"/>
                  </a:schemeClr>
                </a:solidFill>
              </a:defRPr>
            </a:lvl6pPr>
            <a:lvl7pPr marL="12226717" indent="0">
              <a:buNone/>
              <a:defRPr sz="6200">
                <a:solidFill>
                  <a:schemeClr val="tx1">
                    <a:tint val="75000"/>
                  </a:schemeClr>
                </a:solidFill>
              </a:defRPr>
            </a:lvl7pPr>
            <a:lvl8pPr marL="14264503" indent="0">
              <a:buNone/>
              <a:defRPr sz="6200">
                <a:solidFill>
                  <a:schemeClr val="tx1">
                    <a:tint val="75000"/>
                  </a:schemeClr>
                </a:solidFill>
              </a:defRPr>
            </a:lvl8pPr>
            <a:lvl9pPr marL="16302289" indent="0">
              <a:buNone/>
              <a:defRPr sz="6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8CDD068-6A02-3A47-99E5-F65840EFE445}" type="datetimeFigureOut">
              <a:rPr lang="en-US"/>
              <a:pPr>
                <a:defRPr/>
              </a:pPr>
              <a:t>11/30/2016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E737FF4-12C0-3D4A-BA00-313EC5FCD757}" type="slidenum">
              <a:rPr lang="en-US" altLang="en-US"/>
              <a:pPr/>
              <a:t>‹#›</a:t>
            </a:fld>
            <a:endParaRPr lang="en-US" altLang="en-US"/>
          </a:p>
        </p:txBody>
      </p:sp>
    </p:spTree>
    <p:extLst>
      <p:ext uri="{BB962C8B-B14F-4D97-AF65-F5344CB8AC3E}">
        <p14:creationId xmlns:p14="http://schemas.microsoft.com/office/powerpoint/2010/main" val="631292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39712" y="7062367"/>
            <a:ext cx="18900788" cy="19975002"/>
          </a:xfrm>
        </p:spPr>
        <p:txBody>
          <a:bodyPr/>
          <a:lstStyle>
            <a:lvl1pPr>
              <a:defRPr sz="12500"/>
            </a:lvl1pPr>
            <a:lvl2pPr>
              <a:defRPr sz="10700"/>
            </a:lvl2pPr>
            <a:lvl3pPr>
              <a:defRPr sz="8900"/>
            </a:lvl3pPr>
            <a:lvl4pPr>
              <a:defRPr sz="8000"/>
            </a:lvl4pPr>
            <a:lvl5pPr>
              <a:defRPr sz="8000"/>
            </a:lvl5pPr>
            <a:lvl6pPr>
              <a:defRPr sz="8000"/>
            </a:lvl6pPr>
            <a:lvl7pPr>
              <a:defRPr sz="8000"/>
            </a:lvl7pPr>
            <a:lvl8pPr>
              <a:defRPr sz="8000"/>
            </a:lvl8pPr>
            <a:lvl9pPr>
              <a:defRPr sz="8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1753738" y="7062367"/>
            <a:ext cx="18900788" cy="19975002"/>
          </a:xfrm>
        </p:spPr>
        <p:txBody>
          <a:bodyPr/>
          <a:lstStyle>
            <a:lvl1pPr>
              <a:defRPr sz="12500"/>
            </a:lvl1pPr>
            <a:lvl2pPr>
              <a:defRPr sz="10700"/>
            </a:lvl2pPr>
            <a:lvl3pPr>
              <a:defRPr sz="8900"/>
            </a:lvl3pPr>
            <a:lvl4pPr>
              <a:defRPr sz="8000"/>
            </a:lvl4pPr>
            <a:lvl5pPr>
              <a:defRPr sz="8000"/>
            </a:lvl5pPr>
            <a:lvl6pPr>
              <a:defRPr sz="8000"/>
            </a:lvl6pPr>
            <a:lvl7pPr>
              <a:defRPr sz="8000"/>
            </a:lvl7pPr>
            <a:lvl8pPr>
              <a:defRPr sz="8000"/>
            </a:lvl8pPr>
            <a:lvl9pPr>
              <a:defRPr sz="8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5FB3B1E-8892-8D42-96D4-71F0CB6007B0}" type="datetimeFigureOut">
              <a:rPr lang="en-US"/>
              <a:pPr>
                <a:defRPr/>
              </a:pPr>
              <a:t>11/30/2016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8E14559-84A5-6D4A-902C-D5BD1AE6B3A9}" type="slidenum">
              <a:rPr lang="en-US" altLang="en-US"/>
              <a:pPr/>
              <a:t>‹#›</a:t>
            </a:fld>
            <a:endParaRPr lang="en-US" altLang="en-US"/>
          </a:p>
        </p:txBody>
      </p:sp>
    </p:spTree>
    <p:extLst>
      <p:ext uri="{BB962C8B-B14F-4D97-AF65-F5344CB8AC3E}">
        <p14:creationId xmlns:p14="http://schemas.microsoft.com/office/powerpoint/2010/main" val="1567075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39712" y="6775107"/>
            <a:ext cx="18908221" cy="2823543"/>
          </a:xfrm>
        </p:spPr>
        <p:txBody>
          <a:bodyPr anchor="b"/>
          <a:lstStyle>
            <a:lvl1pPr marL="0" indent="0">
              <a:buNone/>
              <a:defRPr sz="107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smtClean="0"/>
              <a:t>Click to edit Master text styles</a:t>
            </a:r>
          </a:p>
        </p:txBody>
      </p:sp>
      <p:sp>
        <p:nvSpPr>
          <p:cNvPr id="4" name="Content Placeholder 3"/>
          <p:cNvSpPr>
            <a:spLocks noGrp="1"/>
          </p:cNvSpPr>
          <p:nvPr>
            <p:ph sz="half" idx="2"/>
          </p:nvPr>
        </p:nvSpPr>
        <p:spPr>
          <a:xfrm>
            <a:off x="2139712" y="9598649"/>
            <a:ext cx="18908221" cy="17438717"/>
          </a:xfrm>
        </p:spPr>
        <p:txBody>
          <a:bodyPr/>
          <a:lstStyle>
            <a:lvl1pPr>
              <a:defRPr sz="10700"/>
            </a:lvl1pPr>
            <a:lvl2pPr>
              <a:defRPr sz="8900"/>
            </a:lvl2pPr>
            <a:lvl3pPr>
              <a:defRPr sz="8000"/>
            </a:lvl3pPr>
            <a:lvl4pPr>
              <a:defRPr sz="7100"/>
            </a:lvl4pPr>
            <a:lvl5pPr>
              <a:defRPr sz="7100"/>
            </a:lvl5pPr>
            <a:lvl6pPr>
              <a:defRPr sz="7100"/>
            </a:lvl6pPr>
            <a:lvl7pPr>
              <a:defRPr sz="7100"/>
            </a:lvl7pPr>
            <a:lvl8pPr>
              <a:defRPr sz="7100"/>
            </a:lvl8pPr>
            <a:lvl9pPr>
              <a:defRPr sz="7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1738881" y="6775107"/>
            <a:ext cx="18915648" cy="2823543"/>
          </a:xfrm>
        </p:spPr>
        <p:txBody>
          <a:bodyPr anchor="b"/>
          <a:lstStyle>
            <a:lvl1pPr marL="0" indent="0">
              <a:buNone/>
              <a:defRPr sz="107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smtClean="0"/>
              <a:t>Click to edit Master text styles</a:t>
            </a:r>
          </a:p>
        </p:txBody>
      </p:sp>
      <p:sp>
        <p:nvSpPr>
          <p:cNvPr id="6" name="Content Placeholder 5"/>
          <p:cNvSpPr>
            <a:spLocks noGrp="1"/>
          </p:cNvSpPr>
          <p:nvPr>
            <p:ph sz="quarter" idx="4"/>
          </p:nvPr>
        </p:nvSpPr>
        <p:spPr>
          <a:xfrm>
            <a:off x="21738881" y="9598649"/>
            <a:ext cx="18915648" cy="17438717"/>
          </a:xfrm>
        </p:spPr>
        <p:txBody>
          <a:bodyPr/>
          <a:lstStyle>
            <a:lvl1pPr>
              <a:defRPr sz="10700"/>
            </a:lvl1pPr>
            <a:lvl2pPr>
              <a:defRPr sz="8900"/>
            </a:lvl2pPr>
            <a:lvl3pPr>
              <a:defRPr sz="8000"/>
            </a:lvl3pPr>
            <a:lvl4pPr>
              <a:defRPr sz="7100"/>
            </a:lvl4pPr>
            <a:lvl5pPr>
              <a:defRPr sz="7100"/>
            </a:lvl5pPr>
            <a:lvl6pPr>
              <a:defRPr sz="7100"/>
            </a:lvl6pPr>
            <a:lvl7pPr>
              <a:defRPr sz="7100"/>
            </a:lvl7pPr>
            <a:lvl8pPr>
              <a:defRPr sz="7100"/>
            </a:lvl8pPr>
            <a:lvl9pPr>
              <a:defRPr sz="7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18D6E90-6224-BD4B-B9BD-E4EC567A7694}" type="datetimeFigureOut">
              <a:rPr lang="en-US"/>
              <a:pPr>
                <a:defRPr/>
              </a:pPr>
              <a:t>11/30/2016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38E000A4-28F3-784D-9E8D-B78D2C00D6A4}" type="slidenum">
              <a:rPr lang="en-US" altLang="en-US"/>
              <a:pPr/>
              <a:t>‹#›</a:t>
            </a:fld>
            <a:endParaRPr lang="en-US" altLang="en-US"/>
          </a:p>
        </p:txBody>
      </p:sp>
    </p:spTree>
    <p:extLst>
      <p:ext uri="{BB962C8B-B14F-4D97-AF65-F5344CB8AC3E}">
        <p14:creationId xmlns:p14="http://schemas.microsoft.com/office/powerpoint/2010/main" val="1091271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4E2CEFD-BBD5-C04E-A51F-C712B2D15208}" type="datetimeFigureOut">
              <a:rPr lang="en-US"/>
              <a:pPr>
                <a:defRPr/>
              </a:pPr>
              <a:t>11/30/2016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1E8C5FD-2243-8B4C-AA2D-931D9455A313}" type="slidenum">
              <a:rPr lang="en-US" altLang="en-US"/>
              <a:pPr/>
              <a:t>‹#›</a:t>
            </a:fld>
            <a:endParaRPr lang="en-US" altLang="en-US"/>
          </a:p>
        </p:txBody>
      </p:sp>
    </p:spTree>
    <p:extLst>
      <p:ext uri="{BB962C8B-B14F-4D97-AF65-F5344CB8AC3E}">
        <p14:creationId xmlns:p14="http://schemas.microsoft.com/office/powerpoint/2010/main" val="1489570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9F7975C-8D97-7941-8A2B-3B66A6F17789}" type="datetimeFigureOut">
              <a:rPr lang="en-US"/>
              <a:pPr>
                <a:defRPr/>
              </a:pPr>
              <a:t>11/30/2016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8FB96BC-67F4-DB4C-8959-FB7378074858}" type="slidenum">
              <a:rPr lang="en-US" altLang="en-US"/>
              <a:pPr/>
              <a:t>‹#›</a:t>
            </a:fld>
            <a:endParaRPr lang="en-US" altLang="en-US"/>
          </a:p>
        </p:txBody>
      </p:sp>
    </p:spTree>
    <p:extLst>
      <p:ext uri="{BB962C8B-B14F-4D97-AF65-F5344CB8AC3E}">
        <p14:creationId xmlns:p14="http://schemas.microsoft.com/office/powerpoint/2010/main" val="1990201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9715" y="1205086"/>
            <a:ext cx="14079010" cy="5128622"/>
          </a:xfrm>
        </p:spPr>
        <p:txBody>
          <a:bodyPr anchor="b"/>
          <a:lstStyle>
            <a:lvl1pPr algn="l">
              <a:defRPr sz="8900" b="1"/>
            </a:lvl1pPr>
          </a:lstStyle>
          <a:p>
            <a:r>
              <a:rPr lang="en-US" smtClean="0"/>
              <a:t>Click to edit Master title style</a:t>
            </a:r>
            <a:endParaRPr lang="en-US"/>
          </a:p>
        </p:txBody>
      </p:sp>
      <p:sp>
        <p:nvSpPr>
          <p:cNvPr id="3" name="Content Placeholder 2"/>
          <p:cNvSpPr>
            <a:spLocks noGrp="1"/>
          </p:cNvSpPr>
          <p:nvPr>
            <p:ph idx="1"/>
          </p:nvPr>
        </p:nvSpPr>
        <p:spPr>
          <a:xfrm>
            <a:off x="16731358" y="1205089"/>
            <a:ext cx="23923168" cy="25832280"/>
          </a:xfrm>
        </p:spPr>
        <p:txBody>
          <a:bodyPr/>
          <a:lstStyle>
            <a:lvl1pPr>
              <a:defRPr sz="14300"/>
            </a:lvl1pPr>
            <a:lvl2pPr>
              <a:defRPr sz="12500"/>
            </a:lvl2pPr>
            <a:lvl3pPr>
              <a:defRPr sz="10700"/>
            </a:lvl3pPr>
            <a:lvl4pPr>
              <a:defRPr sz="8900"/>
            </a:lvl4pPr>
            <a:lvl5pPr>
              <a:defRPr sz="8900"/>
            </a:lvl5pPr>
            <a:lvl6pPr>
              <a:defRPr sz="8900"/>
            </a:lvl6pPr>
            <a:lvl7pPr>
              <a:defRPr sz="8900"/>
            </a:lvl7pPr>
            <a:lvl8pPr>
              <a:defRPr sz="8900"/>
            </a:lvl8pPr>
            <a:lvl9pPr>
              <a:defRPr sz="8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39715" y="6333710"/>
            <a:ext cx="14079010" cy="20703659"/>
          </a:xfrm>
        </p:spPr>
        <p:txBody>
          <a:bodyPr/>
          <a:lstStyle>
            <a:lvl1pPr marL="0" indent="0">
              <a:buNone/>
              <a:defRPr sz="6200"/>
            </a:lvl1pPr>
            <a:lvl2pPr marL="2037786" indent="0">
              <a:buNone/>
              <a:defRPr sz="5300"/>
            </a:lvl2pPr>
            <a:lvl3pPr marL="4075572" indent="0">
              <a:buNone/>
              <a:defRPr sz="4500"/>
            </a:lvl3pPr>
            <a:lvl4pPr marL="6113358" indent="0">
              <a:buNone/>
              <a:defRPr sz="4000"/>
            </a:lvl4pPr>
            <a:lvl5pPr marL="8151144" indent="0">
              <a:buNone/>
              <a:defRPr sz="4000"/>
            </a:lvl5pPr>
            <a:lvl6pPr marL="10188931" indent="0">
              <a:buNone/>
              <a:defRPr sz="4000"/>
            </a:lvl6pPr>
            <a:lvl7pPr marL="12226717" indent="0">
              <a:buNone/>
              <a:defRPr sz="4000"/>
            </a:lvl7pPr>
            <a:lvl8pPr marL="14264503" indent="0">
              <a:buNone/>
              <a:defRPr sz="4000"/>
            </a:lvl8pPr>
            <a:lvl9pPr marL="16302289" indent="0">
              <a:buNone/>
              <a:defRPr sz="4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2636664-6AE2-A349-86EF-5D9B598F0572}" type="datetimeFigureOut">
              <a:rPr lang="en-US"/>
              <a:pPr>
                <a:defRPr/>
              </a:pPr>
              <a:t>11/30/2016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0A185C4-AE2F-3A47-A723-1345E7092898}" type="slidenum">
              <a:rPr lang="en-US" altLang="en-US"/>
              <a:pPr/>
              <a:t>‹#›</a:t>
            </a:fld>
            <a:endParaRPr lang="en-US" altLang="en-US"/>
          </a:p>
        </p:txBody>
      </p:sp>
    </p:spTree>
    <p:extLst>
      <p:ext uri="{BB962C8B-B14F-4D97-AF65-F5344CB8AC3E}">
        <p14:creationId xmlns:p14="http://schemas.microsoft.com/office/powerpoint/2010/main" val="103291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7970" y="21187092"/>
            <a:ext cx="25676543" cy="2501256"/>
          </a:xfrm>
        </p:spPr>
        <p:txBody>
          <a:bodyPr anchor="b"/>
          <a:lstStyle>
            <a:lvl1pPr algn="l">
              <a:defRPr sz="8900" b="1"/>
            </a:lvl1pPr>
          </a:lstStyle>
          <a:p>
            <a:r>
              <a:rPr lang="en-US" smtClean="0"/>
              <a:t>Click to edit Master title style</a:t>
            </a:r>
            <a:endParaRPr lang="en-US"/>
          </a:p>
        </p:txBody>
      </p:sp>
      <p:sp>
        <p:nvSpPr>
          <p:cNvPr id="3" name="Picture Placeholder 2"/>
          <p:cNvSpPr>
            <a:spLocks noGrp="1"/>
          </p:cNvSpPr>
          <p:nvPr>
            <p:ph type="pic" idx="1"/>
          </p:nvPr>
        </p:nvSpPr>
        <p:spPr>
          <a:xfrm>
            <a:off x="8387970" y="2704437"/>
            <a:ext cx="25676543" cy="18160365"/>
          </a:xfrm>
        </p:spPr>
        <p:txBody>
          <a:bodyPr rtlCol="0">
            <a:normAutofit/>
          </a:bodyPr>
          <a:lstStyle>
            <a:lvl1pPr marL="0" indent="0">
              <a:buNone/>
              <a:defRPr sz="14300"/>
            </a:lvl1pPr>
            <a:lvl2pPr marL="2037786" indent="0">
              <a:buNone/>
              <a:defRPr sz="12500"/>
            </a:lvl2pPr>
            <a:lvl3pPr marL="4075572" indent="0">
              <a:buNone/>
              <a:defRPr sz="10700"/>
            </a:lvl3pPr>
            <a:lvl4pPr marL="6113358" indent="0">
              <a:buNone/>
              <a:defRPr sz="8900"/>
            </a:lvl4pPr>
            <a:lvl5pPr marL="8151144" indent="0">
              <a:buNone/>
              <a:defRPr sz="8900"/>
            </a:lvl5pPr>
            <a:lvl6pPr marL="10188931" indent="0">
              <a:buNone/>
              <a:defRPr sz="8900"/>
            </a:lvl6pPr>
            <a:lvl7pPr marL="12226717" indent="0">
              <a:buNone/>
              <a:defRPr sz="8900"/>
            </a:lvl7pPr>
            <a:lvl8pPr marL="14264503" indent="0">
              <a:buNone/>
              <a:defRPr sz="8900"/>
            </a:lvl8pPr>
            <a:lvl9pPr marL="16302289" indent="0">
              <a:buNone/>
              <a:defRPr sz="8900"/>
            </a:lvl9pPr>
          </a:lstStyle>
          <a:p>
            <a:pPr lvl="0"/>
            <a:endParaRPr lang="en-US" noProof="0" smtClean="0"/>
          </a:p>
        </p:txBody>
      </p:sp>
      <p:sp>
        <p:nvSpPr>
          <p:cNvPr id="4" name="Text Placeholder 3"/>
          <p:cNvSpPr>
            <a:spLocks noGrp="1"/>
          </p:cNvSpPr>
          <p:nvPr>
            <p:ph type="body" sz="half" idx="2"/>
          </p:nvPr>
        </p:nvSpPr>
        <p:spPr>
          <a:xfrm>
            <a:off x="8387970" y="23688348"/>
            <a:ext cx="25676543" cy="3552199"/>
          </a:xfrm>
        </p:spPr>
        <p:txBody>
          <a:bodyPr/>
          <a:lstStyle>
            <a:lvl1pPr marL="0" indent="0">
              <a:buNone/>
              <a:defRPr sz="6200"/>
            </a:lvl1pPr>
            <a:lvl2pPr marL="2037786" indent="0">
              <a:buNone/>
              <a:defRPr sz="5300"/>
            </a:lvl2pPr>
            <a:lvl3pPr marL="4075572" indent="0">
              <a:buNone/>
              <a:defRPr sz="4500"/>
            </a:lvl3pPr>
            <a:lvl4pPr marL="6113358" indent="0">
              <a:buNone/>
              <a:defRPr sz="4000"/>
            </a:lvl4pPr>
            <a:lvl5pPr marL="8151144" indent="0">
              <a:buNone/>
              <a:defRPr sz="4000"/>
            </a:lvl5pPr>
            <a:lvl6pPr marL="10188931" indent="0">
              <a:buNone/>
              <a:defRPr sz="4000"/>
            </a:lvl6pPr>
            <a:lvl7pPr marL="12226717" indent="0">
              <a:buNone/>
              <a:defRPr sz="4000"/>
            </a:lvl7pPr>
            <a:lvl8pPr marL="14264503" indent="0">
              <a:buNone/>
              <a:defRPr sz="4000"/>
            </a:lvl8pPr>
            <a:lvl9pPr marL="16302289" indent="0">
              <a:buNone/>
              <a:defRPr sz="4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BFEC231-EA64-D847-9854-8C31484D5F9E}" type="datetimeFigureOut">
              <a:rPr lang="en-US"/>
              <a:pPr>
                <a:defRPr/>
              </a:pPr>
              <a:t>11/30/2016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37BCFD7-2366-B64F-A3D6-B42D368A3376}" type="slidenum">
              <a:rPr lang="en-US" altLang="en-US"/>
              <a:pPr/>
              <a:t>‹#›</a:t>
            </a:fld>
            <a:endParaRPr lang="en-US" altLang="en-US"/>
          </a:p>
        </p:txBody>
      </p:sp>
    </p:spTree>
    <p:extLst>
      <p:ext uri="{BB962C8B-B14F-4D97-AF65-F5344CB8AC3E}">
        <p14:creationId xmlns:p14="http://schemas.microsoft.com/office/powerpoint/2010/main" val="846428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40126" y="1211508"/>
            <a:ext cx="38513989" cy="5044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407557" tIns="203779" rIns="407557" bIns="203779"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2140126" y="7061780"/>
            <a:ext cx="38513989" cy="19975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2140126" y="28052988"/>
            <a:ext cx="9984497" cy="1611452"/>
          </a:xfrm>
          <a:prstGeom prst="rect">
            <a:avLst/>
          </a:prstGeom>
        </p:spPr>
        <p:txBody>
          <a:bodyPr vert="horz" lIns="407557" tIns="203779" rIns="407557" bIns="203779" rtlCol="0" anchor="ctr"/>
          <a:lstStyle>
            <a:lvl1pPr algn="l" defTabSz="4075572" fontAlgn="auto">
              <a:spcBef>
                <a:spcPts val="0"/>
              </a:spcBef>
              <a:spcAft>
                <a:spcPts val="0"/>
              </a:spcAft>
              <a:defRPr sz="5300">
                <a:solidFill>
                  <a:schemeClr val="tx1">
                    <a:tint val="75000"/>
                  </a:schemeClr>
                </a:solidFill>
                <a:latin typeface="+mn-lt"/>
                <a:ea typeface="+mn-ea"/>
                <a:cs typeface="+mn-cs"/>
              </a:defRPr>
            </a:lvl1pPr>
          </a:lstStyle>
          <a:p>
            <a:pPr>
              <a:defRPr/>
            </a:pPr>
            <a:fld id="{E3FBD6BB-97C1-E746-A1F7-48147358204D}" type="datetimeFigureOut">
              <a:rPr lang="en-US"/>
              <a:pPr>
                <a:defRPr/>
              </a:pPr>
              <a:t>11/30/2016</a:t>
            </a:fld>
            <a:endParaRPr lang="en-US"/>
          </a:p>
        </p:txBody>
      </p:sp>
      <p:sp>
        <p:nvSpPr>
          <p:cNvPr id="5" name="Footer Placeholder 4"/>
          <p:cNvSpPr>
            <a:spLocks noGrp="1"/>
          </p:cNvSpPr>
          <p:nvPr>
            <p:ph type="ftr" sz="quarter" idx="3"/>
          </p:nvPr>
        </p:nvSpPr>
        <p:spPr>
          <a:xfrm>
            <a:off x="14621779" y="28052988"/>
            <a:ext cx="13550683" cy="1611452"/>
          </a:xfrm>
          <a:prstGeom prst="rect">
            <a:avLst/>
          </a:prstGeom>
        </p:spPr>
        <p:txBody>
          <a:bodyPr vert="horz" lIns="407557" tIns="203779" rIns="407557" bIns="203779" rtlCol="0" anchor="ctr"/>
          <a:lstStyle>
            <a:lvl1pPr algn="ctr" defTabSz="4075572" fontAlgn="auto">
              <a:spcBef>
                <a:spcPts val="0"/>
              </a:spcBef>
              <a:spcAft>
                <a:spcPts val="0"/>
              </a:spcAft>
              <a:defRPr sz="53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30669618" y="28052988"/>
            <a:ext cx="9984497" cy="1611452"/>
          </a:xfrm>
          <a:prstGeom prst="rect">
            <a:avLst/>
          </a:prstGeom>
        </p:spPr>
        <p:txBody>
          <a:bodyPr vert="horz" wrap="square" lIns="407557" tIns="203779" rIns="407557" bIns="203779" numCol="1" anchor="ctr" anchorCtr="0" compatLnSpc="1">
            <a:prstTxWarp prst="textNoShape">
              <a:avLst/>
            </a:prstTxWarp>
          </a:bodyPr>
          <a:lstStyle>
            <a:lvl1pPr algn="r">
              <a:defRPr sz="5300">
                <a:solidFill>
                  <a:srgbClr val="898989"/>
                </a:solidFill>
                <a:latin typeface="Calibri" charset="0"/>
              </a:defRPr>
            </a:lvl1pPr>
          </a:lstStyle>
          <a:p>
            <a:fld id="{E16D4B1A-7890-D749-8BFB-A32032798E8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075113" rtl="0" eaLnBrk="0" fontAlgn="base" hangingPunct="0">
        <a:spcBef>
          <a:spcPct val="0"/>
        </a:spcBef>
        <a:spcAft>
          <a:spcPct val="0"/>
        </a:spcAft>
        <a:defRPr sz="19600" kern="1200">
          <a:solidFill>
            <a:schemeClr val="tx1"/>
          </a:solidFill>
          <a:latin typeface="+mj-lt"/>
          <a:ea typeface="+mj-ea"/>
          <a:cs typeface="+mj-cs"/>
        </a:defRPr>
      </a:lvl1pPr>
      <a:lvl2pPr algn="ctr" defTabSz="4075113" rtl="0" eaLnBrk="0" fontAlgn="base" hangingPunct="0">
        <a:spcBef>
          <a:spcPct val="0"/>
        </a:spcBef>
        <a:spcAft>
          <a:spcPct val="0"/>
        </a:spcAft>
        <a:defRPr sz="19600">
          <a:solidFill>
            <a:schemeClr val="tx1"/>
          </a:solidFill>
          <a:latin typeface="Calibri" pitchFamily="34" charset="0"/>
        </a:defRPr>
      </a:lvl2pPr>
      <a:lvl3pPr algn="ctr" defTabSz="4075113" rtl="0" eaLnBrk="0" fontAlgn="base" hangingPunct="0">
        <a:spcBef>
          <a:spcPct val="0"/>
        </a:spcBef>
        <a:spcAft>
          <a:spcPct val="0"/>
        </a:spcAft>
        <a:defRPr sz="19600">
          <a:solidFill>
            <a:schemeClr val="tx1"/>
          </a:solidFill>
          <a:latin typeface="Calibri" pitchFamily="34" charset="0"/>
        </a:defRPr>
      </a:lvl3pPr>
      <a:lvl4pPr algn="ctr" defTabSz="4075113" rtl="0" eaLnBrk="0" fontAlgn="base" hangingPunct="0">
        <a:spcBef>
          <a:spcPct val="0"/>
        </a:spcBef>
        <a:spcAft>
          <a:spcPct val="0"/>
        </a:spcAft>
        <a:defRPr sz="19600">
          <a:solidFill>
            <a:schemeClr val="tx1"/>
          </a:solidFill>
          <a:latin typeface="Calibri" pitchFamily="34" charset="0"/>
        </a:defRPr>
      </a:lvl4pPr>
      <a:lvl5pPr algn="ctr" defTabSz="4075113" rtl="0" eaLnBrk="0" fontAlgn="base" hangingPunct="0">
        <a:spcBef>
          <a:spcPct val="0"/>
        </a:spcBef>
        <a:spcAft>
          <a:spcPct val="0"/>
        </a:spcAft>
        <a:defRPr sz="19600">
          <a:solidFill>
            <a:schemeClr val="tx1"/>
          </a:solidFill>
          <a:latin typeface="Calibri" pitchFamily="34" charset="0"/>
        </a:defRPr>
      </a:lvl5pPr>
      <a:lvl6pPr marL="457200" algn="ctr" defTabSz="4075113" rtl="0" fontAlgn="base">
        <a:spcBef>
          <a:spcPct val="0"/>
        </a:spcBef>
        <a:spcAft>
          <a:spcPct val="0"/>
        </a:spcAft>
        <a:defRPr sz="19600">
          <a:solidFill>
            <a:schemeClr val="tx1"/>
          </a:solidFill>
          <a:latin typeface="Calibri" pitchFamily="34" charset="0"/>
        </a:defRPr>
      </a:lvl6pPr>
      <a:lvl7pPr marL="914400" algn="ctr" defTabSz="4075113" rtl="0" fontAlgn="base">
        <a:spcBef>
          <a:spcPct val="0"/>
        </a:spcBef>
        <a:spcAft>
          <a:spcPct val="0"/>
        </a:spcAft>
        <a:defRPr sz="19600">
          <a:solidFill>
            <a:schemeClr val="tx1"/>
          </a:solidFill>
          <a:latin typeface="Calibri" pitchFamily="34" charset="0"/>
        </a:defRPr>
      </a:lvl7pPr>
      <a:lvl8pPr marL="1371600" algn="ctr" defTabSz="4075113" rtl="0" fontAlgn="base">
        <a:spcBef>
          <a:spcPct val="0"/>
        </a:spcBef>
        <a:spcAft>
          <a:spcPct val="0"/>
        </a:spcAft>
        <a:defRPr sz="19600">
          <a:solidFill>
            <a:schemeClr val="tx1"/>
          </a:solidFill>
          <a:latin typeface="Calibri" pitchFamily="34" charset="0"/>
        </a:defRPr>
      </a:lvl8pPr>
      <a:lvl9pPr marL="1828800" algn="ctr" defTabSz="4075113" rtl="0" fontAlgn="base">
        <a:spcBef>
          <a:spcPct val="0"/>
        </a:spcBef>
        <a:spcAft>
          <a:spcPct val="0"/>
        </a:spcAft>
        <a:defRPr sz="19600">
          <a:solidFill>
            <a:schemeClr val="tx1"/>
          </a:solidFill>
          <a:latin typeface="Calibri" pitchFamily="34" charset="0"/>
        </a:defRPr>
      </a:lvl9pPr>
    </p:titleStyle>
    <p:bodyStyle>
      <a:lvl1pPr marL="1527175" indent="-1527175" algn="l" defTabSz="4075113" rtl="0" eaLnBrk="0" fontAlgn="base" hangingPunct="0">
        <a:spcBef>
          <a:spcPct val="20000"/>
        </a:spcBef>
        <a:spcAft>
          <a:spcPct val="0"/>
        </a:spcAft>
        <a:buFont typeface="Arial" charset="0"/>
        <a:buChar char="•"/>
        <a:defRPr sz="14300" kern="1200">
          <a:solidFill>
            <a:schemeClr val="tx1"/>
          </a:solidFill>
          <a:latin typeface="+mn-lt"/>
          <a:ea typeface="+mn-ea"/>
          <a:cs typeface="+mn-cs"/>
        </a:defRPr>
      </a:lvl1pPr>
      <a:lvl2pPr marL="3309938" indent="-1273175" algn="l" defTabSz="4075113" rtl="0" eaLnBrk="0" fontAlgn="base" hangingPunct="0">
        <a:spcBef>
          <a:spcPct val="20000"/>
        </a:spcBef>
        <a:spcAft>
          <a:spcPct val="0"/>
        </a:spcAft>
        <a:buFont typeface="Arial" charset="0"/>
        <a:buChar char="–"/>
        <a:defRPr sz="12500" kern="1200">
          <a:solidFill>
            <a:schemeClr val="tx1"/>
          </a:solidFill>
          <a:latin typeface="+mn-lt"/>
          <a:ea typeface="+mn-ea"/>
          <a:cs typeface="+mn-cs"/>
        </a:defRPr>
      </a:lvl2pPr>
      <a:lvl3pPr marL="5094288" indent="-1017588" algn="l" defTabSz="4075113" rtl="0" eaLnBrk="0" fontAlgn="base" hangingPunct="0">
        <a:spcBef>
          <a:spcPct val="20000"/>
        </a:spcBef>
        <a:spcAft>
          <a:spcPct val="0"/>
        </a:spcAft>
        <a:buFont typeface="Arial" charset="0"/>
        <a:buChar char="•"/>
        <a:defRPr sz="10700" kern="1200">
          <a:solidFill>
            <a:schemeClr val="tx1"/>
          </a:solidFill>
          <a:latin typeface="+mn-lt"/>
          <a:ea typeface="+mn-ea"/>
          <a:cs typeface="+mn-cs"/>
        </a:defRPr>
      </a:lvl3pPr>
      <a:lvl4pPr marL="7131050" indent="-1017588" algn="l" defTabSz="4075113" rtl="0" eaLnBrk="0" fontAlgn="base" hangingPunct="0">
        <a:spcBef>
          <a:spcPct val="20000"/>
        </a:spcBef>
        <a:spcAft>
          <a:spcPct val="0"/>
        </a:spcAft>
        <a:buFont typeface="Arial" charset="0"/>
        <a:buChar char="–"/>
        <a:defRPr sz="8900" kern="1200">
          <a:solidFill>
            <a:schemeClr val="tx1"/>
          </a:solidFill>
          <a:latin typeface="+mn-lt"/>
          <a:ea typeface="+mn-ea"/>
          <a:cs typeface="+mn-cs"/>
        </a:defRPr>
      </a:lvl4pPr>
      <a:lvl5pPr marL="9169400" indent="-1017588" algn="l" defTabSz="4075113" rtl="0" eaLnBrk="0" fontAlgn="base" hangingPunct="0">
        <a:spcBef>
          <a:spcPct val="20000"/>
        </a:spcBef>
        <a:spcAft>
          <a:spcPct val="0"/>
        </a:spcAft>
        <a:buFont typeface="Arial" charset="0"/>
        <a:buChar char="»"/>
        <a:defRPr sz="8900" kern="1200">
          <a:solidFill>
            <a:schemeClr val="tx1"/>
          </a:solidFill>
          <a:latin typeface="+mn-lt"/>
          <a:ea typeface="+mn-ea"/>
          <a:cs typeface="+mn-cs"/>
        </a:defRPr>
      </a:lvl5pPr>
      <a:lvl6pPr marL="11207824"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6pPr>
      <a:lvl7pPr marL="13245610"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7pPr>
      <a:lvl8pPr marL="15283396"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8pPr>
      <a:lvl9pPr marL="17321182" indent="-1018893" algn="l" defTabSz="4075572" rtl="0" eaLnBrk="1" latinLnBrk="0" hangingPunct="1">
        <a:spcBef>
          <a:spcPct val="20000"/>
        </a:spcBef>
        <a:buFont typeface="Arial" pitchFamily="34" charset="0"/>
        <a:buChar char="•"/>
        <a:defRPr sz="8900" kern="1200">
          <a:solidFill>
            <a:schemeClr val="tx1"/>
          </a:solidFill>
          <a:latin typeface="+mn-lt"/>
          <a:ea typeface="+mn-ea"/>
          <a:cs typeface="+mn-cs"/>
        </a:defRPr>
      </a:lvl9pPr>
    </p:bodyStyle>
    <p:otherStyle>
      <a:defPPr>
        <a:defRPr lang="en-US"/>
      </a:defPPr>
      <a:lvl1pPr marL="0" algn="l" defTabSz="4075572" rtl="0" eaLnBrk="1" latinLnBrk="0" hangingPunct="1">
        <a:defRPr sz="8000" kern="1200">
          <a:solidFill>
            <a:schemeClr val="tx1"/>
          </a:solidFill>
          <a:latin typeface="+mn-lt"/>
          <a:ea typeface="+mn-ea"/>
          <a:cs typeface="+mn-cs"/>
        </a:defRPr>
      </a:lvl1pPr>
      <a:lvl2pPr marL="2037786" algn="l" defTabSz="4075572" rtl="0" eaLnBrk="1" latinLnBrk="0" hangingPunct="1">
        <a:defRPr sz="8000" kern="1200">
          <a:solidFill>
            <a:schemeClr val="tx1"/>
          </a:solidFill>
          <a:latin typeface="+mn-lt"/>
          <a:ea typeface="+mn-ea"/>
          <a:cs typeface="+mn-cs"/>
        </a:defRPr>
      </a:lvl2pPr>
      <a:lvl3pPr marL="4075572" algn="l" defTabSz="4075572" rtl="0" eaLnBrk="1" latinLnBrk="0" hangingPunct="1">
        <a:defRPr sz="8000" kern="1200">
          <a:solidFill>
            <a:schemeClr val="tx1"/>
          </a:solidFill>
          <a:latin typeface="+mn-lt"/>
          <a:ea typeface="+mn-ea"/>
          <a:cs typeface="+mn-cs"/>
        </a:defRPr>
      </a:lvl3pPr>
      <a:lvl4pPr marL="6113358" algn="l" defTabSz="4075572" rtl="0" eaLnBrk="1" latinLnBrk="0" hangingPunct="1">
        <a:defRPr sz="8000" kern="1200">
          <a:solidFill>
            <a:schemeClr val="tx1"/>
          </a:solidFill>
          <a:latin typeface="+mn-lt"/>
          <a:ea typeface="+mn-ea"/>
          <a:cs typeface="+mn-cs"/>
        </a:defRPr>
      </a:lvl4pPr>
      <a:lvl5pPr marL="8151144" algn="l" defTabSz="4075572" rtl="0" eaLnBrk="1" latinLnBrk="0" hangingPunct="1">
        <a:defRPr sz="8000" kern="1200">
          <a:solidFill>
            <a:schemeClr val="tx1"/>
          </a:solidFill>
          <a:latin typeface="+mn-lt"/>
          <a:ea typeface="+mn-ea"/>
          <a:cs typeface="+mn-cs"/>
        </a:defRPr>
      </a:lvl5pPr>
      <a:lvl6pPr marL="10188931" algn="l" defTabSz="4075572" rtl="0" eaLnBrk="1" latinLnBrk="0" hangingPunct="1">
        <a:defRPr sz="8000" kern="1200">
          <a:solidFill>
            <a:schemeClr val="tx1"/>
          </a:solidFill>
          <a:latin typeface="+mn-lt"/>
          <a:ea typeface="+mn-ea"/>
          <a:cs typeface="+mn-cs"/>
        </a:defRPr>
      </a:lvl6pPr>
      <a:lvl7pPr marL="12226717" algn="l" defTabSz="4075572" rtl="0" eaLnBrk="1" latinLnBrk="0" hangingPunct="1">
        <a:defRPr sz="8000" kern="1200">
          <a:solidFill>
            <a:schemeClr val="tx1"/>
          </a:solidFill>
          <a:latin typeface="+mn-lt"/>
          <a:ea typeface="+mn-ea"/>
          <a:cs typeface="+mn-cs"/>
        </a:defRPr>
      </a:lvl7pPr>
      <a:lvl8pPr marL="14264503" algn="l" defTabSz="4075572" rtl="0" eaLnBrk="1" latinLnBrk="0" hangingPunct="1">
        <a:defRPr sz="8000" kern="1200">
          <a:solidFill>
            <a:schemeClr val="tx1"/>
          </a:solidFill>
          <a:latin typeface="+mn-lt"/>
          <a:ea typeface="+mn-ea"/>
          <a:cs typeface="+mn-cs"/>
        </a:defRPr>
      </a:lvl8pPr>
      <a:lvl9pPr marL="16302289" algn="l" defTabSz="4075572"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3"/>
          <p:cNvSpPr txBox="1">
            <a:spLocks noChangeArrowheads="1"/>
          </p:cNvSpPr>
          <p:nvPr/>
        </p:nvSpPr>
        <p:spPr bwMode="auto">
          <a:xfrm>
            <a:off x="4252119" y="655637"/>
            <a:ext cx="34290000"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8000">
                <a:solidFill>
                  <a:schemeClr val="tx1"/>
                </a:solidFill>
                <a:latin typeface="Arial" charset="0"/>
                <a:ea typeface="Arial" charset="0"/>
                <a:cs typeface="Arial" charset="0"/>
              </a:defRPr>
            </a:lvl1pPr>
            <a:lvl2pPr marL="742950" indent="-285750" eaLnBrk="0" hangingPunct="0">
              <a:defRPr sz="8000">
                <a:solidFill>
                  <a:schemeClr val="tx1"/>
                </a:solidFill>
                <a:latin typeface="Arial" charset="0"/>
                <a:ea typeface="Arial" charset="0"/>
                <a:cs typeface="Arial" charset="0"/>
              </a:defRPr>
            </a:lvl2pPr>
            <a:lvl3pPr marL="1143000" indent="-228600" eaLnBrk="0" hangingPunct="0">
              <a:defRPr sz="8000">
                <a:solidFill>
                  <a:schemeClr val="tx1"/>
                </a:solidFill>
                <a:latin typeface="Arial" charset="0"/>
                <a:ea typeface="Arial" charset="0"/>
                <a:cs typeface="Arial" charset="0"/>
              </a:defRPr>
            </a:lvl3pPr>
            <a:lvl4pPr marL="1600200" indent="-228600" eaLnBrk="0" hangingPunct="0">
              <a:defRPr sz="8000">
                <a:solidFill>
                  <a:schemeClr val="tx1"/>
                </a:solidFill>
                <a:latin typeface="Arial" charset="0"/>
                <a:ea typeface="Arial" charset="0"/>
                <a:cs typeface="Arial" charset="0"/>
              </a:defRPr>
            </a:lvl4pPr>
            <a:lvl5pPr marL="2057400" indent="-228600" eaLnBrk="0" hangingPunct="0">
              <a:defRPr sz="8000">
                <a:solidFill>
                  <a:schemeClr val="tx1"/>
                </a:solidFill>
                <a:latin typeface="Arial" charset="0"/>
                <a:ea typeface="Arial" charset="0"/>
                <a:cs typeface="Arial" charset="0"/>
              </a:defRPr>
            </a:lvl5pPr>
            <a:lvl6pPr marL="2514600" indent="-228600" defTabSz="4075113" eaLnBrk="0" fontAlgn="base" hangingPunct="0">
              <a:spcBef>
                <a:spcPct val="0"/>
              </a:spcBef>
              <a:spcAft>
                <a:spcPct val="0"/>
              </a:spcAft>
              <a:defRPr sz="8000">
                <a:solidFill>
                  <a:schemeClr val="tx1"/>
                </a:solidFill>
                <a:latin typeface="Arial" charset="0"/>
                <a:ea typeface="Arial" charset="0"/>
                <a:cs typeface="Arial" charset="0"/>
              </a:defRPr>
            </a:lvl6pPr>
            <a:lvl7pPr marL="2971800" indent="-228600" defTabSz="4075113" eaLnBrk="0" fontAlgn="base" hangingPunct="0">
              <a:spcBef>
                <a:spcPct val="0"/>
              </a:spcBef>
              <a:spcAft>
                <a:spcPct val="0"/>
              </a:spcAft>
              <a:defRPr sz="8000">
                <a:solidFill>
                  <a:schemeClr val="tx1"/>
                </a:solidFill>
                <a:latin typeface="Arial" charset="0"/>
                <a:ea typeface="Arial" charset="0"/>
                <a:cs typeface="Arial" charset="0"/>
              </a:defRPr>
            </a:lvl7pPr>
            <a:lvl8pPr marL="3429000" indent="-228600" defTabSz="4075113" eaLnBrk="0" fontAlgn="base" hangingPunct="0">
              <a:spcBef>
                <a:spcPct val="0"/>
              </a:spcBef>
              <a:spcAft>
                <a:spcPct val="0"/>
              </a:spcAft>
              <a:defRPr sz="8000">
                <a:solidFill>
                  <a:schemeClr val="tx1"/>
                </a:solidFill>
                <a:latin typeface="Arial" charset="0"/>
                <a:ea typeface="Arial" charset="0"/>
                <a:cs typeface="Arial" charset="0"/>
              </a:defRPr>
            </a:lvl8pPr>
            <a:lvl9pPr marL="3886200" indent="-228600" defTabSz="4075113" eaLnBrk="0" fontAlgn="base" hangingPunct="0">
              <a:spcBef>
                <a:spcPct val="0"/>
              </a:spcBef>
              <a:spcAft>
                <a:spcPct val="0"/>
              </a:spcAft>
              <a:defRPr sz="8000">
                <a:solidFill>
                  <a:schemeClr val="tx1"/>
                </a:solidFill>
                <a:latin typeface="Arial" charset="0"/>
                <a:ea typeface="Arial" charset="0"/>
                <a:cs typeface="Arial" charset="0"/>
              </a:defRPr>
            </a:lvl9pPr>
          </a:lstStyle>
          <a:p>
            <a:pPr algn="ctr"/>
            <a:r>
              <a:rPr lang="en-US" sz="6600" dirty="0" smtClean="0">
                <a:latin typeface="Garamond"/>
                <a:cs typeface="Garamond"/>
              </a:rPr>
              <a:t>Testing a New Kernel of Practice Focused on Children’s Executive Function and Self-Regulation:</a:t>
            </a:r>
          </a:p>
          <a:p>
            <a:pPr algn="ctr"/>
            <a:r>
              <a:rPr lang="en-US" altLang="en-US" sz="6600" dirty="0" smtClean="0">
                <a:latin typeface="Garamond"/>
                <a:ea typeface="Garamond" charset="0"/>
                <a:cs typeface="Garamond" charset="0"/>
              </a:rPr>
              <a:t>Preliminary Findings from a 3-School Pilot Study</a:t>
            </a:r>
            <a:endParaRPr lang="en-US" altLang="en-US" sz="6600" dirty="0" smtClean="0">
              <a:latin typeface="Garamond" charset="0"/>
              <a:ea typeface="Garamond" charset="0"/>
              <a:cs typeface="Garamond" charset="0"/>
            </a:endParaRPr>
          </a:p>
          <a:p>
            <a:pPr algn="ctr" eaLnBrk="1" hangingPunct="1"/>
            <a:endParaRPr lang="en-US" altLang="en-US" sz="2400" dirty="0">
              <a:latin typeface="Garamond" charset="0"/>
              <a:ea typeface="Garamond" charset="0"/>
              <a:cs typeface="Garamond" charset="0"/>
            </a:endParaRPr>
          </a:p>
          <a:p>
            <a:pPr algn="ctr" eaLnBrk="1" hangingPunct="1"/>
            <a:r>
              <a:rPr lang="en-US" altLang="en-US" sz="5400" dirty="0" smtClean="0">
                <a:latin typeface="Garamond" charset="0"/>
                <a:ea typeface="Garamond" charset="0"/>
                <a:cs typeface="Garamond" charset="0"/>
              </a:rPr>
              <a:t>Sophie Barnes, Ann Partee, Rebecca Bailey, and Stephanie Jones</a:t>
            </a:r>
          </a:p>
        </p:txBody>
      </p:sp>
      <p:sp>
        <p:nvSpPr>
          <p:cNvPr id="2054" name="TextBox 26"/>
          <p:cNvSpPr txBox="1">
            <a:spLocks noChangeArrowheads="1"/>
          </p:cNvSpPr>
          <p:nvPr/>
        </p:nvSpPr>
        <p:spPr bwMode="auto">
          <a:xfrm>
            <a:off x="518319" y="4672151"/>
            <a:ext cx="9601200" cy="707886"/>
          </a:xfrm>
          <a:prstGeom prst="rect">
            <a:avLst/>
          </a:prstGeom>
          <a:solidFill>
            <a:srgbClr val="3366FF"/>
          </a:solidFill>
          <a:ln>
            <a:noFill/>
          </a:ln>
        </p:spPr>
        <p:txBody>
          <a:bodyPr wrap="square">
            <a:spAutoFit/>
          </a:bodyPr>
          <a:lstStyle>
            <a:lvl1pPr eaLnBrk="0" hangingPunct="0">
              <a:defRPr sz="8000">
                <a:solidFill>
                  <a:schemeClr val="tx1"/>
                </a:solidFill>
                <a:latin typeface="Arial" charset="0"/>
                <a:ea typeface="Arial" charset="0"/>
                <a:cs typeface="Arial" charset="0"/>
              </a:defRPr>
            </a:lvl1pPr>
            <a:lvl2pPr marL="742950" indent="-285750" eaLnBrk="0" hangingPunct="0">
              <a:defRPr sz="8000">
                <a:solidFill>
                  <a:schemeClr val="tx1"/>
                </a:solidFill>
                <a:latin typeface="Arial" charset="0"/>
                <a:ea typeface="Arial" charset="0"/>
                <a:cs typeface="Arial" charset="0"/>
              </a:defRPr>
            </a:lvl2pPr>
            <a:lvl3pPr marL="1143000" indent="-228600" eaLnBrk="0" hangingPunct="0">
              <a:defRPr sz="8000">
                <a:solidFill>
                  <a:schemeClr val="tx1"/>
                </a:solidFill>
                <a:latin typeface="Arial" charset="0"/>
                <a:ea typeface="Arial" charset="0"/>
                <a:cs typeface="Arial" charset="0"/>
              </a:defRPr>
            </a:lvl3pPr>
            <a:lvl4pPr marL="1600200" indent="-228600" eaLnBrk="0" hangingPunct="0">
              <a:defRPr sz="8000">
                <a:solidFill>
                  <a:schemeClr val="tx1"/>
                </a:solidFill>
                <a:latin typeface="Arial" charset="0"/>
                <a:ea typeface="Arial" charset="0"/>
                <a:cs typeface="Arial" charset="0"/>
              </a:defRPr>
            </a:lvl4pPr>
            <a:lvl5pPr marL="2057400" indent="-228600" eaLnBrk="0" hangingPunct="0">
              <a:defRPr sz="8000">
                <a:solidFill>
                  <a:schemeClr val="tx1"/>
                </a:solidFill>
                <a:latin typeface="Arial" charset="0"/>
                <a:ea typeface="Arial" charset="0"/>
                <a:cs typeface="Arial" charset="0"/>
              </a:defRPr>
            </a:lvl5pPr>
            <a:lvl6pPr marL="2514600" indent="-228600" defTabSz="4075113" eaLnBrk="0" fontAlgn="base" hangingPunct="0">
              <a:spcBef>
                <a:spcPct val="0"/>
              </a:spcBef>
              <a:spcAft>
                <a:spcPct val="0"/>
              </a:spcAft>
              <a:defRPr sz="8000">
                <a:solidFill>
                  <a:schemeClr val="tx1"/>
                </a:solidFill>
                <a:latin typeface="Arial" charset="0"/>
                <a:ea typeface="Arial" charset="0"/>
                <a:cs typeface="Arial" charset="0"/>
              </a:defRPr>
            </a:lvl6pPr>
            <a:lvl7pPr marL="2971800" indent="-228600" defTabSz="4075113" eaLnBrk="0" fontAlgn="base" hangingPunct="0">
              <a:spcBef>
                <a:spcPct val="0"/>
              </a:spcBef>
              <a:spcAft>
                <a:spcPct val="0"/>
              </a:spcAft>
              <a:defRPr sz="8000">
                <a:solidFill>
                  <a:schemeClr val="tx1"/>
                </a:solidFill>
                <a:latin typeface="Arial" charset="0"/>
                <a:ea typeface="Arial" charset="0"/>
                <a:cs typeface="Arial" charset="0"/>
              </a:defRPr>
            </a:lvl7pPr>
            <a:lvl8pPr marL="3429000" indent="-228600" defTabSz="4075113" eaLnBrk="0" fontAlgn="base" hangingPunct="0">
              <a:spcBef>
                <a:spcPct val="0"/>
              </a:spcBef>
              <a:spcAft>
                <a:spcPct val="0"/>
              </a:spcAft>
              <a:defRPr sz="8000">
                <a:solidFill>
                  <a:schemeClr val="tx1"/>
                </a:solidFill>
                <a:latin typeface="Arial" charset="0"/>
                <a:ea typeface="Arial" charset="0"/>
                <a:cs typeface="Arial" charset="0"/>
              </a:defRPr>
            </a:lvl8pPr>
            <a:lvl9pPr marL="3886200" indent="-228600" defTabSz="4075113" eaLnBrk="0" fontAlgn="base" hangingPunct="0">
              <a:spcBef>
                <a:spcPct val="0"/>
              </a:spcBef>
              <a:spcAft>
                <a:spcPct val="0"/>
              </a:spcAft>
              <a:defRPr sz="8000">
                <a:solidFill>
                  <a:schemeClr val="tx1"/>
                </a:solidFill>
                <a:latin typeface="Arial" charset="0"/>
                <a:ea typeface="Arial" charset="0"/>
                <a:cs typeface="Arial" charset="0"/>
              </a:defRPr>
            </a:lvl9pPr>
          </a:lstStyle>
          <a:p>
            <a:pPr algn="ctr" eaLnBrk="1" hangingPunct="1"/>
            <a:r>
              <a:rPr lang="en-US" altLang="en-US" sz="4000" b="1" dirty="0" smtClean="0">
                <a:solidFill>
                  <a:schemeClr val="bg1"/>
                </a:solidFill>
                <a:latin typeface="Garamond" charset="0"/>
                <a:ea typeface="Garamond" charset="0"/>
                <a:cs typeface="Garamond" charset="0"/>
              </a:rPr>
              <a:t>Background Information</a:t>
            </a:r>
            <a:endParaRPr lang="en-US" altLang="en-US" sz="4000" b="1" dirty="0">
              <a:solidFill>
                <a:schemeClr val="bg1"/>
              </a:solidFill>
              <a:latin typeface="Garamond" charset="0"/>
              <a:ea typeface="Garamond" charset="0"/>
              <a:cs typeface="Garamond" charset="0"/>
            </a:endParaRPr>
          </a:p>
        </p:txBody>
      </p:sp>
      <p:sp>
        <p:nvSpPr>
          <p:cNvPr id="2059" name="TextBox 31"/>
          <p:cNvSpPr txBox="1">
            <a:spLocks noChangeArrowheads="1"/>
          </p:cNvSpPr>
          <p:nvPr/>
        </p:nvSpPr>
        <p:spPr bwMode="auto">
          <a:xfrm>
            <a:off x="10591959" y="4672151"/>
            <a:ext cx="21854160" cy="707886"/>
          </a:xfrm>
          <a:prstGeom prst="rect">
            <a:avLst/>
          </a:prstGeom>
          <a:solidFill>
            <a:srgbClr val="11960C"/>
          </a:solidFill>
          <a:ln>
            <a:noFill/>
          </a:ln>
        </p:spPr>
        <p:txBody>
          <a:bodyPr wrap="square">
            <a:spAutoFit/>
          </a:bodyPr>
          <a:lstStyle>
            <a:lvl1pPr eaLnBrk="0" hangingPunct="0">
              <a:defRPr sz="8000">
                <a:solidFill>
                  <a:schemeClr val="tx1"/>
                </a:solidFill>
                <a:latin typeface="Arial" charset="0"/>
                <a:ea typeface="Arial" charset="0"/>
                <a:cs typeface="Arial" charset="0"/>
              </a:defRPr>
            </a:lvl1pPr>
            <a:lvl2pPr marL="742950" indent="-285750" eaLnBrk="0" hangingPunct="0">
              <a:defRPr sz="8000">
                <a:solidFill>
                  <a:schemeClr val="tx1"/>
                </a:solidFill>
                <a:latin typeface="Arial" charset="0"/>
                <a:ea typeface="Arial" charset="0"/>
                <a:cs typeface="Arial" charset="0"/>
              </a:defRPr>
            </a:lvl2pPr>
            <a:lvl3pPr marL="1143000" indent="-228600" eaLnBrk="0" hangingPunct="0">
              <a:defRPr sz="8000">
                <a:solidFill>
                  <a:schemeClr val="tx1"/>
                </a:solidFill>
                <a:latin typeface="Arial" charset="0"/>
                <a:ea typeface="Arial" charset="0"/>
                <a:cs typeface="Arial" charset="0"/>
              </a:defRPr>
            </a:lvl3pPr>
            <a:lvl4pPr marL="1600200" indent="-228600" eaLnBrk="0" hangingPunct="0">
              <a:defRPr sz="8000">
                <a:solidFill>
                  <a:schemeClr val="tx1"/>
                </a:solidFill>
                <a:latin typeface="Arial" charset="0"/>
                <a:ea typeface="Arial" charset="0"/>
                <a:cs typeface="Arial" charset="0"/>
              </a:defRPr>
            </a:lvl4pPr>
            <a:lvl5pPr marL="2057400" indent="-228600" eaLnBrk="0" hangingPunct="0">
              <a:defRPr sz="8000">
                <a:solidFill>
                  <a:schemeClr val="tx1"/>
                </a:solidFill>
                <a:latin typeface="Arial" charset="0"/>
                <a:ea typeface="Arial" charset="0"/>
                <a:cs typeface="Arial" charset="0"/>
              </a:defRPr>
            </a:lvl5pPr>
            <a:lvl6pPr marL="2514600" indent="-228600" defTabSz="4075113" eaLnBrk="0" fontAlgn="base" hangingPunct="0">
              <a:spcBef>
                <a:spcPct val="0"/>
              </a:spcBef>
              <a:spcAft>
                <a:spcPct val="0"/>
              </a:spcAft>
              <a:defRPr sz="8000">
                <a:solidFill>
                  <a:schemeClr val="tx1"/>
                </a:solidFill>
                <a:latin typeface="Arial" charset="0"/>
                <a:ea typeface="Arial" charset="0"/>
                <a:cs typeface="Arial" charset="0"/>
              </a:defRPr>
            </a:lvl6pPr>
            <a:lvl7pPr marL="2971800" indent="-228600" defTabSz="4075113" eaLnBrk="0" fontAlgn="base" hangingPunct="0">
              <a:spcBef>
                <a:spcPct val="0"/>
              </a:spcBef>
              <a:spcAft>
                <a:spcPct val="0"/>
              </a:spcAft>
              <a:defRPr sz="8000">
                <a:solidFill>
                  <a:schemeClr val="tx1"/>
                </a:solidFill>
                <a:latin typeface="Arial" charset="0"/>
                <a:ea typeface="Arial" charset="0"/>
                <a:cs typeface="Arial" charset="0"/>
              </a:defRPr>
            </a:lvl7pPr>
            <a:lvl8pPr marL="3429000" indent="-228600" defTabSz="4075113" eaLnBrk="0" fontAlgn="base" hangingPunct="0">
              <a:spcBef>
                <a:spcPct val="0"/>
              </a:spcBef>
              <a:spcAft>
                <a:spcPct val="0"/>
              </a:spcAft>
              <a:defRPr sz="8000">
                <a:solidFill>
                  <a:schemeClr val="tx1"/>
                </a:solidFill>
                <a:latin typeface="Arial" charset="0"/>
                <a:ea typeface="Arial" charset="0"/>
                <a:cs typeface="Arial" charset="0"/>
              </a:defRPr>
            </a:lvl8pPr>
            <a:lvl9pPr marL="3886200" indent="-228600" defTabSz="4075113" eaLnBrk="0" fontAlgn="base" hangingPunct="0">
              <a:spcBef>
                <a:spcPct val="0"/>
              </a:spcBef>
              <a:spcAft>
                <a:spcPct val="0"/>
              </a:spcAft>
              <a:defRPr sz="8000">
                <a:solidFill>
                  <a:schemeClr val="tx1"/>
                </a:solidFill>
                <a:latin typeface="Arial" charset="0"/>
                <a:ea typeface="Arial" charset="0"/>
                <a:cs typeface="Arial" charset="0"/>
              </a:defRPr>
            </a:lvl9pPr>
          </a:lstStyle>
          <a:p>
            <a:pPr algn="ctr" eaLnBrk="1" hangingPunct="1"/>
            <a:r>
              <a:rPr lang="en-US" altLang="en-US" sz="4000" b="1" dirty="0" smtClean="0">
                <a:solidFill>
                  <a:schemeClr val="bg1"/>
                </a:solidFill>
                <a:latin typeface="Garamond" charset="0"/>
                <a:ea typeface="Garamond" charset="0"/>
                <a:cs typeface="Garamond" charset="0"/>
              </a:rPr>
              <a:t>Results</a:t>
            </a:r>
            <a:endParaRPr lang="en-US" altLang="en-US" sz="4000" b="1" dirty="0">
              <a:solidFill>
                <a:schemeClr val="bg1"/>
              </a:solidFill>
              <a:latin typeface="Garamond" charset="0"/>
              <a:ea typeface="Garamond" charset="0"/>
              <a:cs typeface="Garamond" charset="0"/>
            </a:endParaRPr>
          </a:p>
        </p:txBody>
      </p:sp>
      <p:pic>
        <p:nvPicPr>
          <p:cNvPr id="30" name="Pictur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0719" y="1279205"/>
            <a:ext cx="4724400" cy="2957832"/>
          </a:xfrm>
          <a:prstGeom prst="rect">
            <a:avLst/>
          </a:prstGeom>
        </p:spPr>
      </p:pic>
      <p:sp>
        <p:nvSpPr>
          <p:cNvPr id="11" name="TextBox 10"/>
          <p:cNvSpPr txBox="1"/>
          <p:nvPr/>
        </p:nvSpPr>
        <p:spPr>
          <a:xfrm>
            <a:off x="32750919" y="10942637"/>
            <a:ext cx="9525000" cy="4832092"/>
          </a:xfrm>
          <a:prstGeom prst="rect">
            <a:avLst/>
          </a:prstGeom>
          <a:noFill/>
        </p:spPr>
        <p:txBody>
          <a:bodyPr wrap="square" rtlCol="0">
            <a:spAutoFit/>
          </a:bodyPr>
          <a:lstStyle/>
          <a:p>
            <a:pPr marL="457200" indent="-457200" eaLnBrk="1" hangingPunct="1">
              <a:buFont typeface="Arial" panose="020B0604020202020204" pitchFamily="34" charset="0"/>
              <a:buChar char="•"/>
            </a:pPr>
            <a:r>
              <a:rPr lang="en-US" altLang="en-US" sz="2800" dirty="0">
                <a:latin typeface="Garamond" charset="0"/>
                <a:ea typeface="Garamond" charset="0"/>
                <a:cs typeface="Garamond" charset="0"/>
              </a:rPr>
              <a:t>U</a:t>
            </a:r>
            <a:r>
              <a:rPr lang="en-US" altLang="en-US" sz="2800" dirty="0" smtClean="0">
                <a:latin typeface="Garamond" charset="0"/>
                <a:ea typeface="Garamond" charset="0"/>
                <a:cs typeface="Garamond" charset="0"/>
              </a:rPr>
              <a:t>nable to make causal inferences because schools and classrooms were not randomly assigned and there is no control.</a:t>
            </a:r>
            <a:endParaRPr lang="en-US" altLang="en-US" sz="2800" dirty="0">
              <a:latin typeface="Garamond" charset="0"/>
              <a:ea typeface="Garamond" charset="0"/>
              <a:cs typeface="Garamond" charset="0"/>
            </a:endParaRPr>
          </a:p>
          <a:p>
            <a:pPr marL="457200" indent="-457200">
              <a:buFont typeface="Arial" panose="020B0604020202020204" pitchFamily="34" charset="0"/>
              <a:buChar char="•"/>
            </a:pPr>
            <a:r>
              <a:rPr lang="en-US" sz="2800" dirty="0">
                <a:latin typeface="Garamond"/>
                <a:cs typeface="Garamond"/>
              </a:rPr>
              <a:t>School 1 was not included in the </a:t>
            </a:r>
            <a:r>
              <a:rPr lang="en-US" sz="2800" dirty="0" smtClean="0">
                <a:latin typeface="Garamond"/>
                <a:cs typeface="Garamond"/>
              </a:rPr>
              <a:t>analyses due to a small sample size (n = 7 classrooms) and inconsistent implementation.</a:t>
            </a:r>
          </a:p>
          <a:p>
            <a:pPr marL="457200" indent="-457200" eaLnBrk="1" hangingPunct="1">
              <a:buFont typeface="Arial" panose="020B0604020202020204" pitchFamily="34" charset="0"/>
              <a:buChar char="•"/>
            </a:pPr>
            <a:r>
              <a:rPr lang="en-US" sz="2800" dirty="0" smtClean="0">
                <a:latin typeface="Garamond"/>
                <a:cs typeface="Garamond"/>
              </a:rPr>
              <a:t>Limited external validity because only 3 schools were included in the study and demographic data was not available</a:t>
            </a:r>
            <a:r>
              <a:rPr lang="en-US" sz="2800" dirty="0">
                <a:latin typeface="Garamond"/>
                <a:cs typeface="Garamond"/>
              </a:rPr>
              <a:t> </a:t>
            </a:r>
            <a:r>
              <a:rPr lang="en-US" sz="2800" dirty="0" smtClean="0">
                <a:latin typeface="Garamond"/>
                <a:cs typeface="Garamond"/>
              </a:rPr>
              <a:t>from schools.</a:t>
            </a:r>
          </a:p>
          <a:p>
            <a:pPr marL="457200" indent="-457200" eaLnBrk="1" hangingPunct="1">
              <a:buFont typeface="Arial" panose="020B0604020202020204" pitchFamily="34" charset="0"/>
              <a:buChar char="•"/>
            </a:pPr>
            <a:r>
              <a:rPr lang="en-US" sz="2800" dirty="0" smtClean="0">
                <a:latin typeface="Garamond"/>
                <a:cs typeface="Garamond"/>
              </a:rPr>
              <a:t>Future studies of Brain Games should seek to (a) employ a randomized design, (b) choose a larger representative sample, (c) collect demographic data to improve external validity and for statistical control purposes, and (d) include academic achievement data.</a:t>
            </a:r>
          </a:p>
        </p:txBody>
      </p:sp>
      <p:sp>
        <p:nvSpPr>
          <p:cNvPr id="38" name="TextBox 26"/>
          <p:cNvSpPr txBox="1">
            <a:spLocks noChangeArrowheads="1"/>
          </p:cNvSpPr>
          <p:nvPr/>
        </p:nvSpPr>
        <p:spPr bwMode="auto">
          <a:xfrm>
            <a:off x="32734469" y="15743237"/>
            <a:ext cx="9541450" cy="707886"/>
          </a:xfrm>
          <a:prstGeom prst="rect">
            <a:avLst/>
          </a:prstGeom>
          <a:solidFill>
            <a:schemeClr val="accent6">
              <a:lumMod val="75000"/>
            </a:schemeClr>
          </a:solidFill>
          <a:ln>
            <a:noFill/>
          </a:ln>
        </p:spPr>
        <p:txBody>
          <a:bodyPr wrap="square">
            <a:spAutoFit/>
          </a:bodyPr>
          <a:lstStyle>
            <a:lvl1pPr eaLnBrk="0" hangingPunct="0">
              <a:defRPr sz="8000">
                <a:solidFill>
                  <a:schemeClr val="tx1"/>
                </a:solidFill>
                <a:latin typeface="Arial" charset="0"/>
                <a:ea typeface="Arial" charset="0"/>
                <a:cs typeface="Arial" charset="0"/>
              </a:defRPr>
            </a:lvl1pPr>
            <a:lvl2pPr marL="742950" indent="-285750" eaLnBrk="0" hangingPunct="0">
              <a:defRPr sz="8000">
                <a:solidFill>
                  <a:schemeClr val="tx1"/>
                </a:solidFill>
                <a:latin typeface="Arial" charset="0"/>
                <a:ea typeface="Arial" charset="0"/>
                <a:cs typeface="Arial" charset="0"/>
              </a:defRPr>
            </a:lvl2pPr>
            <a:lvl3pPr marL="1143000" indent="-228600" eaLnBrk="0" hangingPunct="0">
              <a:defRPr sz="8000">
                <a:solidFill>
                  <a:schemeClr val="tx1"/>
                </a:solidFill>
                <a:latin typeface="Arial" charset="0"/>
                <a:ea typeface="Arial" charset="0"/>
                <a:cs typeface="Arial" charset="0"/>
              </a:defRPr>
            </a:lvl3pPr>
            <a:lvl4pPr marL="1600200" indent="-228600" eaLnBrk="0" hangingPunct="0">
              <a:defRPr sz="8000">
                <a:solidFill>
                  <a:schemeClr val="tx1"/>
                </a:solidFill>
                <a:latin typeface="Arial" charset="0"/>
                <a:ea typeface="Arial" charset="0"/>
                <a:cs typeface="Arial" charset="0"/>
              </a:defRPr>
            </a:lvl4pPr>
            <a:lvl5pPr marL="2057400" indent="-228600" eaLnBrk="0" hangingPunct="0">
              <a:defRPr sz="8000">
                <a:solidFill>
                  <a:schemeClr val="tx1"/>
                </a:solidFill>
                <a:latin typeface="Arial" charset="0"/>
                <a:ea typeface="Arial" charset="0"/>
                <a:cs typeface="Arial" charset="0"/>
              </a:defRPr>
            </a:lvl5pPr>
            <a:lvl6pPr marL="2514600" indent="-228600" defTabSz="4075113" eaLnBrk="0" fontAlgn="base" hangingPunct="0">
              <a:spcBef>
                <a:spcPct val="0"/>
              </a:spcBef>
              <a:spcAft>
                <a:spcPct val="0"/>
              </a:spcAft>
              <a:defRPr sz="8000">
                <a:solidFill>
                  <a:schemeClr val="tx1"/>
                </a:solidFill>
                <a:latin typeface="Arial" charset="0"/>
                <a:ea typeface="Arial" charset="0"/>
                <a:cs typeface="Arial" charset="0"/>
              </a:defRPr>
            </a:lvl6pPr>
            <a:lvl7pPr marL="2971800" indent="-228600" defTabSz="4075113" eaLnBrk="0" fontAlgn="base" hangingPunct="0">
              <a:spcBef>
                <a:spcPct val="0"/>
              </a:spcBef>
              <a:spcAft>
                <a:spcPct val="0"/>
              </a:spcAft>
              <a:defRPr sz="8000">
                <a:solidFill>
                  <a:schemeClr val="tx1"/>
                </a:solidFill>
                <a:latin typeface="Arial" charset="0"/>
                <a:ea typeface="Arial" charset="0"/>
                <a:cs typeface="Arial" charset="0"/>
              </a:defRPr>
            </a:lvl7pPr>
            <a:lvl8pPr marL="3429000" indent="-228600" defTabSz="4075113" eaLnBrk="0" fontAlgn="base" hangingPunct="0">
              <a:spcBef>
                <a:spcPct val="0"/>
              </a:spcBef>
              <a:spcAft>
                <a:spcPct val="0"/>
              </a:spcAft>
              <a:defRPr sz="8000">
                <a:solidFill>
                  <a:schemeClr val="tx1"/>
                </a:solidFill>
                <a:latin typeface="Arial" charset="0"/>
                <a:ea typeface="Arial" charset="0"/>
                <a:cs typeface="Arial" charset="0"/>
              </a:defRPr>
            </a:lvl8pPr>
            <a:lvl9pPr marL="3886200" indent="-228600" defTabSz="4075113" eaLnBrk="0" fontAlgn="base" hangingPunct="0">
              <a:spcBef>
                <a:spcPct val="0"/>
              </a:spcBef>
              <a:spcAft>
                <a:spcPct val="0"/>
              </a:spcAft>
              <a:defRPr sz="8000">
                <a:solidFill>
                  <a:schemeClr val="tx1"/>
                </a:solidFill>
                <a:latin typeface="Arial" charset="0"/>
                <a:ea typeface="Arial" charset="0"/>
                <a:cs typeface="Arial" charset="0"/>
              </a:defRPr>
            </a:lvl9pPr>
          </a:lstStyle>
          <a:p>
            <a:pPr algn="ctr" eaLnBrk="1" hangingPunct="1"/>
            <a:r>
              <a:rPr lang="en-US" altLang="en-US" sz="4000" b="1" dirty="0" smtClean="0">
                <a:solidFill>
                  <a:schemeClr val="bg1"/>
                </a:solidFill>
                <a:latin typeface="Garamond" charset="0"/>
                <a:ea typeface="Garamond" charset="0"/>
                <a:cs typeface="Garamond" charset="0"/>
              </a:rPr>
              <a:t>Summary &amp; Discussion</a:t>
            </a:r>
            <a:endParaRPr lang="en-US" altLang="en-US" sz="4000" b="1" dirty="0">
              <a:solidFill>
                <a:schemeClr val="bg1"/>
              </a:solidFill>
              <a:latin typeface="Garamond" charset="0"/>
              <a:ea typeface="Garamond" charset="0"/>
              <a:cs typeface="Garamond" charset="0"/>
            </a:endParaRPr>
          </a:p>
        </p:txBody>
      </p:sp>
      <p:sp>
        <p:nvSpPr>
          <p:cNvPr id="15" name="TextBox 14"/>
          <p:cNvSpPr txBox="1"/>
          <p:nvPr/>
        </p:nvSpPr>
        <p:spPr>
          <a:xfrm>
            <a:off x="32734469" y="16656170"/>
            <a:ext cx="9525000" cy="7848302"/>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Garamond" charset="0"/>
                <a:ea typeface="Garamond" charset="0"/>
                <a:cs typeface="Garamond" charset="0"/>
              </a:rPr>
              <a:t>Teachers were able to implement BGs in their </a:t>
            </a:r>
            <a:r>
              <a:rPr lang="en-US" sz="2800" dirty="0" smtClean="0">
                <a:latin typeface="Garamond" charset="0"/>
                <a:ea typeface="Garamond" charset="0"/>
                <a:cs typeface="Garamond" charset="0"/>
              </a:rPr>
              <a:t>classrooms many times a week and </a:t>
            </a:r>
            <a:r>
              <a:rPr lang="en-US" sz="2800" dirty="0">
                <a:latin typeface="Garamond" charset="0"/>
                <a:ea typeface="Garamond" charset="0"/>
                <a:cs typeface="Garamond" charset="0"/>
              </a:rPr>
              <a:t>found them useful and fun to </a:t>
            </a:r>
            <a:r>
              <a:rPr lang="en-US" sz="2800" dirty="0" smtClean="0">
                <a:latin typeface="Garamond" charset="0"/>
                <a:ea typeface="Garamond" charset="0"/>
                <a:cs typeface="Garamond" charset="0"/>
              </a:rPr>
              <a:t>do.</a:t>
            </a:r>
          </a:p>
          <a:p>
            <a:pPr marL="457200" indent="-457200">
              <a:buFont typeface="Arial" panose="020B0604020202020204" pitchFamily="34" charset="0"/>
              <a:buChar char="•"/>
            </a:pPr>
            <a:r>
              <a:rPr lang="en-US" sz="2800" dirty="0" smtClean="0">
                <a:latin typeface="Garamond" charset="0"/>
                <a:ea typeface="Garamond" charset="0"/>
                <a:cs typeface="Garamond" charset="0"/>
              </a:rPr>
              <a:t>Teachers played Brain Games most frequently after the initial training and booster session, </a:t>
            </a:r>
            <a:r>
              <a:rPr lang="en-US" sz="2800" dirty="0">
                <a:latin typeface="Garamond" charset="0"/>
                <a:ea typeface="Garamond" charset="0"/>
                <a:cs typeface="Garamond" charset="0"/>
              </a:rPr>
              <a:t>suggesting </a:t>
            </a:r>
            <a:r>
              <a:rPr lang="en-US" sz="2800" dirty="0" smtClean="0">
                <a:latin typeface="Garamond" charset="0"/>
                <a:ea typeface="Garamond" charset="0"/>
                <a:cs typeface="Garamond" charset="0"/>
              </a:rPr>
              <a:t>that some </a:t>
            </a:r>
            <a:r>
              <a:rPr lang="en-US" sz="2800" dirty="0">
                <a:latin typeface="Garamond" charset="0"/>
                <a:ea typeface="Garamond" charset="0"/>
                <a:cs typeface="Garamond" charset="0"/>
              </a:rPr>
              <a:t>form of ongoing support for implementation is important. </a:t>
            </a:r>
          </a:p>
          <a:p>
            <a:pPr marL="457200" lvl="1" indent="-457200">
              <a:buFont typeface="Arial" panose="020B0604020202020204" pitchFamily="34" charset="0"/>
              <a:buChar char="•"/>
            </a:pPr>
            <a:r>
              <a:rPr lang="en-US" sz="2800" dirty="0">
                <a:latin typeface="Garamond" charset="0"/>
                <a:ea typeface="Garamond" charset="0"/>
                <a:cs typeface="Garamond" charset="0"/>
              </a:rPr>
              <a:t>The implementation logs suggest that teachers were more likely to play games that were familiar to them.</a:t>
            </a:r>
          </a:p>
          <a:p>
            <a:pPr marL="457200" indent="-457200">
              <a:buFont typeface="Arial" panose="020B0604020202020204" pitchFamily="34" charset="0"/>
              <a:buChar char="•"/>
            </a:pPr>
            <a:r>
              <a:rPr lang="en-US" sz="2800" dirty="0">
                <a:latin typeface="Garamond" charset="0"/>
                <a:ea typeface="Garamond" charset="0"/>
                <a:cs typeface="Garamond" charset="0"/>
              </a:rPr>
              <a:t>Across all outcomes, in both schools, there were statistically significant improvements from </a:t>
            </a:r>
            <a:r>
              <a:rPr lang="en-US" sz="2800" dirty="0" smtClean="0">
                <a:latin typeface="Garamond" charset="0"/>
                <a:ea typeface="Garamond" charset="0"/>
                <a:cs typeface="Garamond" charset="0"/>
              </a:rPr>
              <a:t>Fall </a:t>
            </a:r>
            <a:r>
              <a:rPr lang="en-US" sz="2800" dirty="0">
                <a:latin typeface="Garamond" charset="0"/>
                <a:ea typeface="Garamond" charset="0"/>
                <a:cs typeface="Garamond" charset="0"/>
              </a:rPr>
              <a:t>to </a:t>
            </a:r>
            <a:r>
              <a:rPr lang="en-US" sz="2800" dirty="0" smtClean="0">
                <a:latin typeface="Garamond" charset="0"/>
                <a:ea typeface="Garamond" charset="0"/>
                <a:cs typeface="Garamond" charset="0"/>
              </a:rPr>
              <a:t>Spring</a:t>
            </a:r>
            <a:r>
              <a:rPr lang="en-US" sz="2800" dirty="0">
                <a:latin typeface="Garamond" charset="0"/>
                <a:ea typeface="Garamond" charset="0"/>
                <a:cs typeface="Garamond" charset="0"/>
              </a:rPr>
              <a:t>.</a:t>
            </a:r>
          </a:p>
          <a:p>
            <a:pPr marL="457200" indent="-457200">
              <a:buFont typeface="Arial" panose="020B0604020202020204" pitchFamily="34" charset="0"/>
              <a:buChar char="•"/>
            </a:pPr>
            <a:r>
              <a:rPr lang="en-US" sz="2800" dirty="0">
                <a:latin typeface="Garamond" charset="0"/>
                <a:ea typeface="Garamond" charset="0"/>
                <a:cs typeface="Garamond" charset="0"/>
              </a:rPr>
              <a:t>Greater growth in School 2, which implemented the BGs for a longer period of time, </a:t>
            </a:r>
            <a:r>
              <a:rPr lang="en-US" sz="2800" dirty="0" smtClean="0">
                <a:latin typeface="Garamond" charset="0"/>
                <a:ea typeface="Garamond" charset="0"/>
                <a:cs typeface="Garamond" charset="0"/>
              </a:rPr>
              <a:t>suggests </a:t>
            </a:r>
            <a:r>
              <a:rPr lang="en-US" sz="2800" dirty="0">
                <a:latin typeface="Garamond" charset="0"/>
                <a:ea typeface="Garamond" charset="0"/>
                <a:cs typeface="Garamond" charset="0"/>
              </a:rPr>
              <a:t>that the length of exposure may be significant for improving student skills.</a:t>
            </a:r>
          </a:p>
          <a:p>
            <a:pPr marL="457200" indent="-457200">
              <a:buFont typeface="Arial" panose="020B0604020202020204" pitchFamily="34" charset="0"/>
              <a:buChar char="•"/>
            </a:pPr>
            <a:r>
              <a:rPr lang="en-US" sz="2800" dirty="0">
                <a:latin typeface="Garamond" charset="0"/>
                <a:ea typeface="Garamond" charset="0"/>
                <a:cs typeface="Garamond" charset="0"/>
              </a:rPr>
              <a:t>The inverse </a:t>
            </a:r>
            <a:r>
              <a:rPr lang="en-US" sz="2800" dirty="0" smtClean="0">
                <a:latin typeface="Garamond" charset="0"/>
                <a:ea typeface="Garamond" charset="0"/>
                <a:cs typeface="Garamond" charset="0"/>
              </a:rPr>
              <a:t>relationship we found between </a:t>
            </a:r>
            <a:r>
              <a:rPr lang="en-US" sz="2800" dirty="0">
                <a:latin typeface="Garamond" charset="0"/>
                <a:ea typeface="Garamond" charset="0"/>
                <a:cs typeface="Garamond" charset="0"/>
              </a:rPr>
              <a:t>Regulation Skills and </a:t>
            </a:r>
            <a:r>
              <a:rPr lang="en-US" sz="2800" dirty="0" smtClean="0">
                <a:latin typeface="Garamond" charset="0"/>
                <a:ea typeface="Garamond" charset="0"/>
                <a:cs typeface="Garamond" charset="0"/>
              </a:rPr>
              <a:t>Discipline </a:t>
            </a:r>
            <a:r>
              <a:rPr lang="en-US" sz="2800" dirty="0">
                <a:latin typeface="Garamond" charset="0"/>
                <a:ea typeface="Garamond" charset="0"/>
                <a:cs typeface="Garamond" charset="0"/>
              </a:rPr>
              <a:t>R</a:t>
            </a:r>
            <a:r>
              <a:rPr lang="en-US" sz="2800" dirty="0" smtClean="0">
                <a:latin typeface="Garamond" charset="0"/>
                <a:ea typeface="Garamond" charset="0"/>
                <a:cs typeface="Garamond" charset="0"/>
              </a:rPr>
              <a:t>ates </a:t>
            </a:r>
            <a:r>
              <a:rPr lang="en-US" sz="2800" dirty="0">
                <a:latin typeface="Garamond" charset="0"/>
                <a:ea typeface="Garamond" charset="0"/>
                <a:cs typeface="Garamond" charset="0"/>
              </a:rPr>
              <a:t>supports the theory that children with increased regulation have fewer discipline problems.</a:t>
            </a:r>
          </a:p>
          <a:p>
            <a:pPr marL="457200" indent="-457200">
              <a:buFont typeface="Arial" panose="020B0604020202020204" pitchFamily="34" charset="0"/>
              <a:buChar char="•"/>
            </a:pPr>
            <a:r>
              <a:rPr lang="en-US" sz="2800" dirty="0">
                <a:latin typeface="Garamond" charset="0"/>
                <a:ea typeface="Garamond" charset="0"/>
                <a:cs typeface="Garamond" charset="0"/>
              </a:rPr>
              <a:t>Together, these results suggest that Brain Games are a feasible and effective kernel of practice to improve executive </a:t>
            </a:r>
            <a:r>
              <a:rPr lang="en-US" sz="2800" dirty="0" smtClean="0">
                <a:latin typeface="Garamond" charset="0"/>
                <a:ea typeface="Garamond" charset="0"/>
                <a:cs typeface="Garamond" charset="0"/>
              </a:rPr>
              <a:t>function, self-regulation skills, and positive behavior </a:t>
            </a:r>
            <a:r>
              <a:rPr lang="en-US" sz="2800" dirty="0">
                <a:latin typeface="Garamond" charset="0"/>
                <a:ea typeface="Garamond" charset="0"/>
                <a:cs typeface="Garamond" charset="0"/>
              </a:rPr>
              <a:t>in schools. </a:t>
            </a:r>
          </a:p>
        </p:txBody>
      </p:sp>
      <p:sp>
        <p:nvSpPr>
          <p:cNvPr id="17" name="TextBox 16"/>
          <p:cNvSpPr txBox="1"/>
          <p:nvPr/>
        </p:nvSpPr>
        <p:spPr>
          <a:xfrm>
            <a:off x="746919" y="5532437"/>
            <a:ext cx="9220200" cy="10110460"/>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latin typeface="Garamond"/>
                <a:cs typeface="Garamond"/>
              </a:rPr>
              <a:t>A </a:t>
            </a:r>
            <a:r>
              <a:rPr lang="en-US" sz="2800" dirty="0">
                <a:latin typeface="Garamond"/>
                <a:cs typeface="Garamond"/>
              </a:rPr>
              <a:t>number of classroom-based interventions have been shown to improve EF and regulation-related skills as well as academic achievement and behavior </a:t>
            </a:r>
            <a:r>
              <a:rPr lang="en-US" sz="2700" dirty="0">
                <a:latin typeface="Garamond"/>
                <a:cs typeface="Garamond"/>
              </a:rPr>
              <a:t>(</a:t>
            </a:r>
            <a:r>
              <a:rPr lang="en-US" sz="2700" dirty="0" err="1">
                <a:latin typeface="Garamond"/>
                <a:cs typeface="Garamond"/>
              </a:rPr>
              <a:t>Bierman</a:t>
            </a:r>
            <a:r>
              <a:rPr lang="en-US" sz="2700" dirty="0">
                <a:latin typeface="Garamond"/>
                <a:cs typeface="Garamond"/>
              </a:rPr>
              <a:t> et al., 2008; </a:t>
            </a:r>
            <a:r>
              <a:rPr lang="en-US" sz="2700" dirty="0" smtClean="0">
                <a:latin typeface="Garamond"/>
                <a:cs typeface="Garamond"/>
              </a:rPr>
              <a:t>Diamond et al, 2007; Raver </a:t>
            </a:r>
            <a:r>
              <a:rPr lang="en-US" sz="2700" dirty="0">
                <a:latin typeface="Garamond"/>
                <a:cs typeface="Garamond"/>
              </a:rPr>
              <a:t>et al., 2011</a:t>
            </a:r>
            <a:r>
              <a:rPr lang="en-US" sz="2700" dirty="0" smtClean="0">
                <a:latin typeface="Garamond"/>
                <a:cs typeface="Garamond"/>
              </a:rPr>
              <a:t>).</a:t>
            </a:r>
            <a:endParaRPr lang="en-US" sz="2700" dirty="0">
              <a:latin typeface="Garamond"/>
              <a:cs typeface="Garamond"/>
            </a:endParaRPr>
          </a:p>
          <a:p>
            <a:pPr marL="457200" indent="-457200" eaLnBrk="1" hangingPunct="1">
              <a:buFont typeface="Arial"/>
              <a:buChar char="•"/>
            </a:pPr>
            <a:r>
              <a:rPr lang="en-US" sz="2800" dirty="0" smtClean="0">
                <a:latin typeface="Garamond"/>
                <a:cs typeface="Garamond"/>
              </a:rPr>
              <a:t>Comprehensive social-emotional learning (SEL) programming has been found to improve the culture and climate of schools and classrooms and children’s social, emotional, behavioral, and academic outcomes </a:t>
            </a:r>
            <a:r>
              <a:rPr lang="en-US" sz="2700" dirty="0" smtClean="0">
                <a:latin typeface="Garamond"/>
                <a:cs typeface="Garamond"/>
              </a:rPr>
              <a:t>(</a:t>
            </a:r>
            <a:r>
              <a:rPr lang="en-US" sz="2700" dirty="0" err="1" smtClean="0">
                <a:latin typeface="Garamond"/>
                <a:cs typeface="Garamond"/>
              </a:rPr>
              <a:t>Durlak</a:t>
            </a:r>
            <a:r>
              <a:rPr lang="en-US" sz="2700" dirty="0" smtClean="0">
                <a:latin typeface="Garamond"/>
                <a:cs typeface="Garamond"/>
              </a:rPr>
              <a:t> et al., 2011;  Jones et al., 2011). </a:t>
            </a:r>
          </a:p>
          <a:p>
            <a:pPr marL="457200" indent="-457200" eaLnBrk="1" hangingPunct="1">
              <a:buFont typeface="Arial" charset="0"/>
              <a:buChar char="•"/>
            </a:pPr>
            <a:r>
              <a:rPr lang="en-US" sz="2800" dirty="0" smtClean="0">
                <a:latin typeface="Garamond"/>
                <a:cs typeface="Garamond"/>
              </a:rPr>
              <a:t>Yet, a number of barriers undermine efforts to bring SEL programming to scale, including: implementation challenges; limited local buy-in; lack of financial, personnel, and structural resources; and poor integration into standard practices and therefore low sustainability.</a:t>
            </a:r>
          </a:p>
          <a:p>
            <a:pPr marL="457200" indent="-457200" eaLnBrk="1" hangingPunct="1">
              <a:buFont typeface="Arial" charset="0"/>
              <a:buChar char="•"/>
            </a:pPr>
            <a:r>
              <a:rPr lang="en-US" sz="2800" dirty="0" smtClean="0">
                <a:latin typeface="Garamond"/>
                <a:cs typeface="Garamond"/>
              </a:rPr>
              <a:t>This study responds to a pressing need to develop, test, and scale less intensive strategies that are easy to implement outside the context of a comprehensive program while still achieving meaningful outcomes for children – referred to as </a:t>
            </a:r>
            <a:r>
              <a:rPr lang="en-US" sz="3200" b="1" dirty="0" smtClean="0">
                <a:latin typeface="Garamond"/>
                <a:cs typeface="Garamond"/>
              </a:rPr>
              <a:t>kernels of practice </a:t>
            </a:r>
            <a:r>
              <a:rPr lang="en-US" sz="2700" dirty="0" smtClean="0">
                <a:latin typeface="Garamond"/>
                <a:cs typeface="Garamond"/>
              </a:rPr>
              <a:t>(Jones &amp; </a:t>
            </a:r>
            <a:r>
              <a:rPr lang="en-US" sz="2700" dirty="0" err="1" smtClean="0">
                <a:latin typeface="Garamond"/>
                <a:cs typeface="Garamond"/>
              </a:rPr>
              <a:t>Bouffard</a:t>
            </a:r>
            <a:r>
              <a:rPr lang="en-US" sz="2700" dirty="0" smtClean="0">
                <a:latin typeface="Garamond"/>
                <a:cs typeface="Garamond"/>
              </a:rPr>
              <a:t>, 2012). </a:t>
            </a:r>
            <a:endParaRPr lang="en-US" sz="2700" dirty="0">
              <a:latin typeface="Garamond"/>
              <a:cs typeface="Garamond"/>
            </a:endParaRPr>
          </a:p>
          <a:p>
            <a:pPr marL="457200" indent="-457200" eaLnBrk="1" hangingPunct="1">
              <a:buFont typeface="Arial" charset="0"/>
              <a:buChar char="•"/>
            </a:pPr>
            <a:r>
              <a:rPr lang="en-US" sz="2800" dirty="0" smtClean="0">
                <a:latin typeface="Garamond" panose="02020404030301010803" pitchFamily="18" charset="0"/>
              </a:rPr>
              <a:t>Developed </a:t>
            </a:r>
            <a:r>
              <a:rPr lang="en-US" sz="2800" dirty="0">
                <a:latin typeface="Garamond" panose="02020404030301010803" pitchFamily="18" charset="0"/>
              </a:rPr>
              <a:t>by Dr. Stephanie </a:t>
            </a:r>
            <a:r>
              <a:rPr lang="en-US" sz="2800" dirty="0" smtClean="0">
                <a:latin typeface="Garamond" panose="02020404030301010803" pitchFamily="18" charset="0"/>
              </a:rPr>
              <a:t>Jones, </a:t>
            </a:r>
            <a:r>
              <a:rPr lang="en-US" sz="3200" b="1" dirty="0">
                <a:latin typeface="Garamond" panose="02020404030301010803" pitchFamily="18" charset="0"/>
              </a:rPr>
              <a:t>Brain Games </a:t>
            </a:r>
            <a:r>
              <a:rPr lang="en-US" sz="2800" dirty="0">
                <a:latin typeface="Garamond" panose="02020404030301010803" pitchFamily="18" charset="0"/>
              </a:rPr>
              <a:t>are fun, motivating, often physically engaging games that </a:t>
            </a:r>
            <a:r>
              <a:rPr lang="en-US" sz="2800" dirty="0" smtClean="0">
                <a:latin typeface="Garamond" panose="02020404030301010803" pitchFamily="18" charset="0"/>
              </a:rPr>
              <a:t>stand alone as a kernel of practice and are </a:t>
            </a:r>
            <a:r>
              <a:rPr lang="en-US" sz="2800" dirty="0">
                <a:latin typeface="Garamond" panose="02020404030301010803" pitchFamily="18" charset="0"/>
              </a:rPr>
              <a:t>designed to build and practice children’s executive function and self-regulation </a:t>
            </a:r>
            <a:r>
              <a:rPr lang="en-US" sz="2800" dirty="0" smtClean="0">
                <a:latin typeface="Garamond" panose="02020404030301010803" pitchFamily="18" charset="0"/>
              </a:rPr>
              <a:t>skills (e.g</a:t>
            </a:r>
            <a:r>
              <a:rPr lang="en-US" sz="2800" dirty="0">
                <a:latin typeface="Garamond" panose="02020404030301010803" pitchFamily="18" charset="0"/>
              </a:rPr>
              <a:t>., working memory, inhibition, and attention control). </a:t>
            </a:r>
          </a:p>
        </p:txBody>
      </p:sp>
      <p:sp>
        <p:nvSpPr>
          <p:cNvPr id="21" name="TextBox 20"/>
          <p:cNvSpPr txBox="1"/>
          <p:nvPr/>
        </p:nvSpPr>
        <p:spPr>
          <a:xfrm>
            <a:off x="33360519" y="25495072"/>
            <a:ext cx="8915400" cy="3970318"/>
          </a:xfrm>
          <a:prstGeom prst="rect">
            <a:avLst/>
          </a:prstGeom>
          <a:noFill/>
        </p:spPr>
        <p:txBody>
          <a:bodyPr wrap="square" rtlCol="0">
            <a:spAutoFit/>
          </a:bodyPr>
          <a:lstStyle/>
          <a:p>
            <a:r>
              <a:rPr lang="en-US" sz="2800" b="1" dirty="0" smtClean="0">
                <a:latin typeface="Garamond" panose="02020404030301010803" pitchFamily="18" charset="0"/>
              </a:rPr>
              <a:t>Brain Games Design and Implementation Partners:</a:t>
            </a:r>
          </a:p>
          <a:p>
            <a:pPr marL="457200" indent="-457200">
              <a:buFont typeface="Arial" panose="020B0604020202020204" pitchFamily="34" charset="0"/>
              <a:buChar char="•"/>
            </a:pPr>
            <a:r>
              <a:rPr lang="en-US" sz="2800" dirty="0" err="1" smtClean="0">
                <a:latin typeface="Garamond" panose="02020404030301010803" pitchFamily="18" charset="0"/>
              </a:rPr>
              <a:t>HopeLab</a:t>
            </a:r>
            <a:r>
              <a:rPr lang="en-US" sz="2800" dirty="0" smtClean="0">
                <a:latin typeface="Garamond" panose="02020404030301010803" pitchFamily="18" charset="0"/>
              </a:rPr>
              <a:t> and Daylight Design</a:t>
            </a:r>
          </a:p>
          <a:p>
            <a:pPr marL="457200" indent="-457200">
              <a:buFont typeface="Arial" panose="020B0604020202020204" pitchFamily="34" charset="0"/>
              <a:buChar char="•"/>
            </a:pPr>
            <a:r>
              <a:rPr lang="en-US" sz="2800" dirty="0" smtClean="0">
                <a:latin typeface="Garamond" panose="02020404030301010803" pitchFamily="18" charset="0"/>
              </a:rPr>
              <a:t>Paula Wise, Project Coordinator</a:t>
            </a:r>
          </a:p>
          <a:p>
            <a:pPr marL="457200" indent="-457200">
              <a:buFont typeface="Arial" panose="020B0604020202020204" pitchFamily="34" charset="0"/>
              <a:buChar char="•"/>
            </a:pPr>
            <a:r>
              <a:rPr lang="en-US" sz="2800" dirty="0" smtClean="0">
                <a:latin typeface="Garamond" panose="02020404030301010803" pitchFamily="18" charset="0"/>
              </a:rPr>
              <a:t>Our school partners, participating teachers, and the local Education Oversight Committee (pilot study funder)</a:t>
            </a:r>
          </a:p>
          <a:p>
            <a:r>
              <a:rPr lang="en-US" sz="2800" b="1" dirty="0" smtClean="0">
                <a:latin typeface="Garamond" panose="02020404030301010803" pitchFamily="18" charset="0"/>
              </a:rPr>
              <a:t>Research Collaborators: </a:t>
            </a:r>
          </a:p>
          <a:p>
            <a:pPr marL="457200" indent="-457200">
              <a:buFont typeface="Arial" panose="020B0604020202020204" pitchFamily="34" charset="0"/>
              <a:buChar char="•"/>
            </a:pPr>
            <a:r>
              <a:rPr lang="en-US" sz="2800" dirty="0">
                <a:latin typeface="Garamond" panose="02020404030301010803" pitchFamily="18" charset="0"/>
              </a:rPr>
              <a:t>Jana </a:t>
            </a:r>
            <a:r>
              <a:rPr lang="en-US" sz="2800" dirty="0" err="1">
                <a:latin typeface="Garamond" panose="02020404030301010803" pitchFamily="18" charset="0"/>
              </a:rPr>
              <a:t>Haritatos</a:t>
            </a:r>
            <a:r>
              <a:rPr lang="en-US" sz="2800" dirty="0">
                <a:latin typeface="Garamond" panose="02020404030301010803" pitchFamily="18" charset="0"/>
              </a:rPr>
              <a:t> and Mariah Tate, </a:t>
            </a:r>
            <a:r>
              <a:rPr lang="en-US" sz="2800" dirty="0" err="1">
                <a:latin typeface="Garamond" panose="02020404030301010803" pitchFamily="18" charset="0"/>
              </a:rPr>
              <a:t>HopeLab</a:t>
            </a:r>
            <a:endParaRPr lang="en-US" sz="2800" dirty="0">
              <a:latin typeface="Garamond" panose="02020404030301010803" pitchFamily="18" charset="0"/>
            </a:endParaRPr>
          </a:p>
          <a:p>
            <a:pPr marL="457200" indent="-457200">
              <a:buFont typeface="Arial" panose="020B0604020202020204" pitchFamily="34" charset="0"/>
              <a:buChar char="•"/>
            </a:pPr>
            <a:r>
              <a:rPr lang="en-US" sz="2800" dirty="0" smtClean="0">
                <a:latin typeface="Garamond" panose="02020404030301010803" pitchFamily="18" charset="0"/>
              </a:rPr>
              <a:t>Pam </a:t>
            </a:r>
            <a:r>
              <a:rPr lang="en-US" sz="2800" dirty="0" err="1" smtClean="0">
                <a:latin typeface="Garamond" panose="02020404030301010803" pitchFamily="18" charset="0"/>
              </a:rPr>
              <a:t>Imm</a:t>
            </a:r>
            <a:r>
              <a:rPr lang="en-US" sz="2800" dirty="0" smtClean="0">
                <a:latin typeface="Garamond" panose="02020404030301010803" pitchFamily="18" charset="0"/>
              </a:rPr>
              <a:t>, Getting to Outcomes LLC</a:t>
            </a:r>
          </a:p>
          <a:p>
            <a:pPr marL="457200" indent="-457200">
              <a:buFont typeface="Arial" panose="020B0604020202020204" pitchFamily="34" charset="0"/>
              <a:buChar char="•"/>
            </a:pPr>
            <a:r>
              <a:rPr lang="en-US" sz="2800" dirty="0" smtClean="0">
                <a:latin typeface="Garamond" panose="02020404030301010803" pitchFamily="18" charset="0"/>
              </a:rPr>
              <a:t>Andrea Lamont, University of South Carolina</a:t>
            </a:r>
          </a:p>
        </p:txBody>
      </p:sp>
      <p:sp>
        <p:nvSpPr>
          <p:cNvPr id="34" name="TextBox 29"/>
          <p:cNvSpPr txBox="1">
            <a:spLocks noChangeArrowheads="1"/>
          </p:cNvSpPr>
          <p:nvPr/>
        </p:nvSpPr>
        <p:spPr bwMode="auto">
          <a:xfrm>
            <a:off x="518319" y="18562637"/>
            <a:ext cx="9601200" cy="707886"/>
          </a:xfrm>
          <a:prstGeom prst="rect">
            <a:avLst/>
          </a:prstGeom>
          <a:solidFill>
            <a:srgbClr val="3366FF"/>
          </a:solidFill>
          <a:ln>
            <a:noFill/>
          </a:ln>
        </p:spPr>
        <p:txBody>
          <a:bodyPr wrap="square">
            <a:spAutoFit/>
          </a:bodyPr>
          <a:lstStyle>
            <a:lvl1pPr eaLnBrk="0" hangingPunct="0">
              <a:defRPr sz="8000">
                <a:solidFill>
                  <a:schemeClr val="tx1"/>
                </a:solidFill>
                <a:latin typeface="Arial" charset="0"/>
                <a:ea typeface="Arial" charset="0"/>
                <a:cs typeface="Arial" charset="0"/>
              </a:defRPr>
            </a:lvl1pPr>
            <a:lvl2pPr marL="742950" indent="-285750" eaLnBrk="0" hangingPunct="0">
              <a:defRPr sz="8000">
                <a:solidFill>
                  <a:schemeClr val="tx1"/>
                </a:solidFill>
                <a:latin typeface="Arial" charset="0"/>
                <a:ea typeface="Arial" charset="0"/>
                <a:cs typeface="Arial" charset="0"/>
              </a:defRPr>
            </a:lvl2pPr>
            <a:lvl3pPr marL="1143000" indent="-228600" eaLnBrk="0" hangingPunct="0">
              <a:defRPr sz="8000">
                <a:solidFill>
                  <a:schemeClr val="tx1"/>
                </a:solidFill>
                <a:latin typeface="Arial" charset="0"/>
                <a:ea typeface="Arial" charset="0"/>
                <a:cs typeface="Arial" charset="0"/>
              </a:defRPr>
            </a:lvl3pPr>
            <a:lvl4pPr marL="1600200" indent="-228600" eaLnBrk="0" hangingPunct="0">
              <a:defRPr sz="8000">
                <a:solidFill>
                  <a:schemeClr val="tx1"/>
                </a:solidFill>
                <a:latin typeface="Arial" charset="0"/>
                <a:ea typeface="Arial" charset="0"/>
                <a:cs typeface="Arial" charset="0"/>
              </a:defRPr>
            </a:lvl4pPr>
            <a:lvl5pPr marL="2057400" indent="-228600" eaLnBrk="0" hangingPunct="0">
              <a:defRPr sz="8000">
                <a:solidFill>
                  <a:schemeClr val="tx1"/>
                </a:solidFill>
                <a:latin typeface="Arial" charset="0"/>
                <a:ea typeface="Arial" charset="0"/>
                <a:cs typeface="Arial" charset="0"/>
              </a:defRPr>
            </a:lvl5pPr>
            <a:lvl6pPr marL="2514600" indent="-228600" defTabSz="4075113" eaLnBrk="0" fontAlgn="base" hangingPunct="0">
              <a:spcBef>
                <a:spcPct val="0"/>
              </a:spcBef>
              <a:spcAft>
                <a:spcPct val="0"/>
              </a:spcAft>
              <a:defRPr sz="8000">
                <a:solidFill>
                  <a:schemeClr val="tx1"/>
                </a:solidFill>
                <a:latin typeface="Arial" charset="0"/>
                <a:ea typeface="Arial" charset="0"/>
                <a:cs typeface="Arial" charset="0"/>
              </a:defRPr>
            </a:lvl6pPr>
            <a:lvl7pPr marL="2971800" indent="-228600" defTabSz="4075113" eaLnBrk="0" fontAlgn="base" hangingPunct="0">
              <a:spcBef>
                <a:spcPct val="0"/>
              </a:spcBef>
              <a:spcAft>
                <a:spcPct val="0"/>
              </a:spcAft>
              <a:defRPr sz="8000">
                <a:solidFill>
                  <a:schemeClr val="tx1"/>
                </a:solidFill>
                <a:latin typeface="Arial" charset="0"/>
                <a:ea typeface="Arial" charset="0"/>
                <a:cs typeface="Arial" charset="0"/>
              </a:defRPr>
            </a:lvl7pPr>
            <a:lvl8pPr marL="3429000" indent="-228600" defTabSz="4075113" eaLnBrk="0" fontAlgn="base" hangingPunct="0">
              <a:spcBef>
                <a:spcPct val="0"/>
              </a:spcBef>
              <a:spcAft>
                <a:spcPct val="0"/>
              </a:spcAft>
              <a:defRPr sz="8000">
                <a:solidFill>
                  <a:schemeClr val="tx1"/>
                </a:solidFill>
                <a:latin typeface="Arial" charset="0"/>
                <a:ea typeface="Arial" charset="0"/>
                <a:cs typeface="Arial" charset="0"/>
              </a:defRPr>
            </a:lvl8pPr>
            <a:lvl9pPr marL="3886200" indent="-228600" defTabSz="4075113" eaLnBrk="0" fontAlgn="base" hangingPunct="0">
              <a:spcBef>
                <a:spcPct val="0"/>
              </a:spcBef>
              <a:spcAft>
                <a:spcPct val="0"/>
              </a:spcAft>
              <a:defRPr sz="8000">
                <a:solidFill>
                  <a:schemeClr val="tx1"/>
                </a:solidFill>
                <a:latin typeface="Arial" charset="0"/>
                <a:ea typeface="Arial" charset="0"/>
                <a:cs typeface="Arial" charset="0"/>
              </a:defRPr>
            </a:lvl9pPr>
          </a:lstStyle>
          <a:p>
            <a:pPr algn="ctr" eaLnBrk="1" hangingPunct="1"/>
            <a:r>
              <a:rPr lang="en-US" altLang="en-US" sz="4000" b="1" dirty="0" smtClean="0">
                <a:solidFill>
                  <a:schemeClr val="bg1"/>
                </a:solidFill>
                <a:latin typeface="Garamond" charset="0"/>
                <a:ea typeface="Garamond" charset="0"/>
                <a:cs typeface="Garamond" charset="0"/>
              </a:rPr>
              <a:t>Research Questions</a:t>
            </a:r>
            <a:endParaRPr lang="en-US" altLang="en-US" sz="4000" b="1" dirty="0">
              <a:solidFill>
                <a:schemeClr val="bg1"/>
              </a:solidFill>
              <a:latin typeface="Garamond" charset="0"/>
              <a:ea typeface="Garamond" charset="0"/>
              <a:cs typeface="Garamond" charset="0"/>
            </a:endParaRPr>
          </a:p>
        </p:txBody>
      </p:sp>
      <p:sp>
        <p:nvSpPr>
          <p:cNvPr id="36" name="Text Placeholder 3"/>
          <p:cNvSpPr txBox="1">
            <a:spLocks/>
          </p:cNvSpPr>
          <p:nvPr/>
        </p:nvSpPr>
        <p:spPr bwMode="auto">
          <a:xfrm>
            <a:off x="670719" y="19328168"/>
            <a:ext cx="9144000" cy="1977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8000">
                <a:solidFill>
                  <a:schemeClr val="tx1"/>
                </a:solidFill>
                <a:latin typeface="Arial" charset="0"/>
                <a:ea typeface="Arial" charset="0"/>
                <a:cs typeface="Arial" charset="0"/>
              </a:defRPr>
            </a:lvl1pPr>
            <a:lvl2pPr eaLnBrk="0" hangingPunct="0">
              <a:defRPr sz="8000">
                <a:solidFill>
                  <a:schemeClr val="tx1"/>
                </a:solidFill>
                <a:latin typeface="Arial" charset="0"/>
                <a:ea typeface="Arial" charset="0"/>
                <a:cs typeface="Arial" charset="0"/>
              </a:defRPr>
            </a:lvl2pPr>
            <a:lvl3pPr marL="1143000" indent="-228600" eaLnBrk="0" hangingPunct="0">
              <a:defRPr sz="8000">
                <a:solidFill>
                  <a:schemeClr val="tx1"/>
                </a:solidFill>
                <a:latin typeface="Arial" charset="0"/>
                <a:ea typeface="Arial" charset="0"/>
                <a:cs typeface="Arial" charset="0"/>
              </a:defRPr>
            </a:lvl3pPr>
            <a:lvl4pPr marL="1600200" indent="-228600" eaLnBrk="0" hangingPunct="0">
              <a:defRPr sz="8000">
                <a:solidFill>
                  <a:schemeClr val="tx1"/>
                </a:solidFill>
                <a:latin typeface="Arial" charset="0"/>
                <a:ea typeface="Arial" charset="0"/>
                <a:cs typeface="Arial" charset="0"/>
              </a:defRPr>
            </a:lvl4pPr>
            <a:lvl5pPr marL="2057400" indent="-228600" eaLnBrk="0" hangingPunct="0">
              <a:defRPr sz="8000">
                <a:solidFill>
                  <a:schemeClr val="tx1"/>
                </a:solidFill>
                <a:latin typeface="Arial" charset="0"/>
                <a:ea typeface="Arial" charset="0"/>
                <a:cs typeface="Arial" charset="0"/>
              </a:defRPr>
            </a:lvl5pPr>
            <a:lvl6pPr marL="2514600" indent="-228600" defTabSz="4075113" eaLnBrk="0" fontAlgn="base" hangingPunct="0">
              <a:spcBef>
                <a:spcPct val="0"/>
              </a:spcBef>
              <a:spcAft>
                <a:spcPct val="0"/>
              </a:spcAft>
              <a:defRPr sz="8000">
                <a:solidFill>
                  <a:schemeClr val="tx1"/>
                </a:solidFill>
                <a:latin typeface="Arial" charset="0"/>
                <a:ea typeface="Arial" charset="0"/>
                <a:cs typeface="Arial" charset="0"/>
              </a:defRPr>
            </a:lvl6pPr>
            <a:lvl7pPr marL="2971800" indent="-228600" defTabSz="4075113" eaLnBrk="0" fontAlgn="base" hangingPunct="0">
              <a:spcBef>
                <a:spcPct val="0"/>
              </a:spcBef>
              <a:spcAft>
                <a:spcPct val="0"/>
              </a:spcAft>
              <a:defRPr sz="8000">
                <a:solidFill>
                  <a:schemeClr val="tx1"/>
                </a:solidFill>
                <a:latin typeface="Arial" charset="0"/>
                <a:ea typeface="Arial" charset="0"/>
                <a:cs typeface="Arial" charset="0"/>
              </a:defRPr>
            </a:lvl7pPr>
            <a:lvl8pPr marL="3429000" indent="-228600" defTabSz="4075113" eaLnBrk="0" fontAlgn="base" hangingPunct="0">
              <a:spcBef>
                <a:spcPct val="0"/>
              </a:spcBef>
              <a:spcAft>
                <a:spcPct val="0"/>
              </a:spcAft>
              <a:defRPr sz="8000">
                <a:solidFill>
                  <a:schemeClr val="tx1"/>
                </a:solidFill>
                <a:latin typeface="Arial" charset="0"/>
                <a:ea typeface="Arial" charset="0"/>
                <a:cs typeface="Arial" charset="0"/>
              </a:defRPr>
            </a:lvl8pPr>
            <a:lvl9pPr marL="3886200" indent="-228600" defTabSz="4075113" eaLnBrk="0" fontAlgn="base" hangingPunct="0">
              <a:spcBef>
                <a:spcPct val="0"/>
              </a:spcBef>
              <a:spcAft>
                <a:spcPct val="0"/>
              </a:spcAft>
              <a:defRPr sz="8000">
                <a:solidFill>
                  <a:schemeClr val="tx1"/>
                </a:solidFill>
                <a:latin typeface="Arial" charset="0"/>
                <a:ea typeface="Arial" charset="0"/>
                <a:cs typeface="Arial" charset="0"/>
              </a:defRPr>
            </a:lvl9pPr>
          </a:lstStyle>
          <a:p>
            <a:pPr marL="514350" indent="-514350" eaLnBrk="1" hangingPunct="1">
              <a:buFont typeface="+mj-lt"/>
              <a:buAutoNum type="arabicPeriod"/>
            </a:pPr>
            <a:r>
              <a:rPr lang="en-US" sz="2800" dirty="0" smtClean="0">
                <a:latin typeface="Garamond"/>
                <a:cs typeface="Garamond"/>
              </a:rPr>
              <a:t>What is the nature of Brain Game implementation over the course of the school year? </a:t>
            </a:r>
          </a:p>
          <a:p>
            <a:pPr marL="514350" indent="-514350" eaLnBrk="1" hangingPunct="1">
              <a:buFont typeface="+mj-lt"/>
              <a:buAutoNum type="arabicPeriod"/>
            </a:pPr>
            <a:r>
              <a:rPr lang="en-US" sz="2800" dirty="0" smtClean="0">
                <a:latin typeface="Garamond"/>
                <a:cs typeface="Garamond"/>
              </a:rPr>
              <a:t>What is the nature of change in student and classroom outcomes over the course of the school year? </a:t>
            </a:r>
          </a:p>
        </p:txBody>
      </p:sp>
      <p:sp>
        <p:nvSpPr>
          <p:cNvPr id="31" name="Text Placeholder 7"/>
          <p:cNvSpPr txBox="1">
            <a:spLocks/>
          </p:cNvSpPr>
          <p:nvPr/>
        </p:nvSpPr>
        <p:spPr>
          <a:xfrm>
            <a:off x="10652917" y="6479540"/>
            <a:ext cx="9677402" cy="7053897"/>
          </a:xfrm>
          <a:prstGeom prst="rect">
            <a:avLst/>
          </a:prstGeom>
        </p:spPr>
        <p:txBody>
          <a:bodyPr/>
          <a:lstStyle/>
          <a:p>
            <a:pPr>
              <a:buSzPts val="2800"/>
            </a:pPr>
            <a:r>
              <a:rPr lang="en-US" sz="2800" b="1" dirty="0" smtClean="0">
                <a:latin typeface="Garamond" panose="02020404030301010803" pitchFamily="18" charset="0"/>
              </a:rPr>
              <a:t>What was the pattern of game play over the course of the year?</a:t>
            </a:r>
          </a:p>
          <a:p>
            <a:pPr marL="457200" indent="-457200">
              <a:buSzPts val="2800"/>
              <a:buFont typeface="Arial" panose="020B0604020202020204" pitchFamily="34" charset="0"/>
              <a:buChar char="•"/>
            </a:pPr>
            <a:r>
              <a:rPr lang="en-US" sz="2800" dirty="0" smtClean="0">
                <a:latin typeface="Garamond" panose="02020404030301010803" pitchFamily="18" charset="0"/>
              </a:rPr>
              <a:t>Across the three schools, Brain Game play peaked after the initial trainings and mid-year booster sessions. </a:t>
            </a:r>
          </a:p>
          <a:p>
            <a:pPr marL="457200" indent="-457200">
              <a:buSzPts val="2800"/>
              <a:buFont typeface="Arial" panose="020B0604020202020204" pitchFamily="34" charset="0"/>
              <a:buChar char="•"/>
            </a:pPr>
            <a:r>
              <a:rPr lang="en-US" sz="2800" dirty="0" smtClean="0">
                <a:latin typeface="Garamond" panose="02020404030301010803" pitchFamily="18" charset="0"/>
              </a:rPr>
              <a:t>For example, the peak in November followed the September and October trainings at Schools 1 and 2,  and the peak in February followed the initial training in School 3 and the boosters at Schools 1 and 2.</a:t>
            </a:r>
            <a:endParaRPr lang="en-US" sz="2800" dirty="0">
              <a:latin typeface="Garamond" panose="02020404030301010803" pitchFamily="18" charset="0"/>
            </a:endParaRPr>
          </a:p>
          <a:p>
            <a:pPr>
              <a:buSzPts val="2800"/>
            </a:pPr>
            <a:r>
              <a:rPr lang="en-US" sz="2800" b="1" dirty="0">
                <a:latin typeface="Garamond"/>
              </a:rPr>
              <a:t>Which games were played  most often?</a:t>
            </a:r>
          </a:p>
          <a:p>
            <a:pPr marL="457200" indent="-457200">
              <a:buSzPts val="2800"/>
              <a:buFont typeface="Arial" panose="020B0604020202020204" pitchFamily="34" charset="0"/>
              <a:buChar char="•"/>
            </a:pPr>
            <a:r>
              <a:rPr lang="en-US" sz="2800" dirty="0">
                <a:latin typeface="Garamond"/>
              </a:rPr>
              <a:t>Teachers most frequently played  games from the Starter Deck: Simon Says (722 times), Head, Shoulders, Knees and Toes (619 times), Freeze (612 times), and I Spy (350 times). </a:t>
            </a:r>
            <a:endParaRPr lang="en-US" sz="2800" dirty="0" smtClean="0">
              <a:latin typeface="Garamond"/>
            </a:endParaRPr>
          </a:p>
          <a:p>
            <a:pPr>
              <a:buSzPts val="2800"/>
            </a:pPr>
            <a:r>
              <a:rPr lang="en-US" sz="2800" b="1" dirty="0">
                <a:latin typeface="Garamond"/>
              </a:rPr>
              <a:t>How often did teachers engage in pre- and post-game talk?</a:t>
            </a:r>
          </a:p>
          <a:p>
            <a:pPr marL="571500" indent="-571500">
              <a:buSzPts val="2800"/>
              <a:buFont typeface="Arial" panose="020B0604020202020204" pitchFamily="34" charset="0"/>
              <a:buChar char="•"/>
            </a:pPr>
            <a:r>
              <a:rPr lang="en-US" sz="2800" dirty="0">
                <a:latin typeface="Garamond" panose="02020404030301010803" pitchFamily="18" charset="0"/>
              </a:rPr>
              <a:t>School 1 teachers engaged in the most pre-and post-game talk, roughly 56% and 68% of the time, respectively.</a:t>
            </a:r>
          </a:p>
          <a:p>
            <a:pPr marL="571500" indent="-571500">
              <a:buSzPts val="2800"/>
              <a:buFont typeface="Arial" panose="020B0604020202020204" pitchFamily="34" charset="0"/>
              <a:buChar char="•"/>
            </a:pPr>
            <a:r>
              <a:rPr lang="en-US" sz="2800" dirty="0">
                <a:latin typeface="Garamond" panose="02020404030301010803" pitchFamily="18" charset="0"/>
              </a:rPr>
              <a:t>Teachers in Schools 2 and 3 engaged in  pre- and post game talk approximately half the time they played the games.</a:t>
            </a:r>
          </a:p>
          <a:p>
            <a:pPr marL="457200" indent="-457200">
              <a:buSzPts val="2800"/>
              <a:buFont typeface="Arial" panose="020B0604020202020204" pitchFamily="34" charset="0"/>
              <a:buChar char="•"/>
            </a:pPr>
            <a:endParaRPr lang="en-US" sz="2800" dirty="0">
              <a:latin typeface="Garamond"/>
            </a:endParaRPr>
          </a:p>
          <a:p>
            <a:pPr marL="571500" indent="-571500">
              <a:buSzPts val="2800"/>
              <a:buFont typeface="Arial" panose="020B0604020202020204" pitchFamily="34" charset="0"/>
              <a:buChar char="•"/>
            </a:pPr>
            <a:endParaRPr lang="en-US" sz="2800" dirty="0">
              <a:latin typeface="Garamond"/>
            </a:endParaRPr>
          </a:p>
          <a:p>
            <a:pPr marL="571500" indent="-571500">
              <a:buSzPts val="2800"/>
              <a:buFont typeface="Arial" panose="020B0604020202020204" pitchFamily="34" charset="0"/>
              <a:buChar char="•"/>
            </a:pPr>
            <a:endParaRPr lang="en-US" sz="2800" dirty="0" smtClean="0">
              <a:latin typeface="Garamond" panose="02020404030301010803" pitchFamily="18" charset="0"/>
            </a:endParaRPr>
          </a:p>
          <a:p>
            <a:endParaRPr lang="en-US" sz="2800" dirty="0">
              <a:latin typeface="Times New Roman"/>
              <a:ea typeface="ＭＳ 明朝"/>
            </a:endParaRPr>
          </a:p>
          <a:p>
            <a:endParaRPr lang="en-US" sz="2800" dirty="0">
              <a:latin typeface="Times New Roman"/>
              <a:ea typeface="ＭＳ 明朝"/>
            </a:endParaRPr>
          </a:p>
          <a:p>
            <a:pPr marL="457200" indent="-457200" eaLnBrk="0" hangingPunct="0">
              <a:buFont typeface="Arial" charset="0"/>
              <a:buChar char="•"/>
              <a:defRPr/>
            </a:pPr>
            <a:endParaRPr lang="en-US" sz="2800" dirty="0" smtClean="0">
              <a:latin typeface="Garamond" charset="0"/>
              <a:ea typeface="Garamond" charset="0"/>
              <a:cs typeface="Garamond" charset="0"/>
            </a:endParaRPr>
          </a:p>
        </p:txBody>
      </p:sp>
      <p:sp>
        <p:nvSpPr>
          <p:cNvPr id="32" name="Text Placeholder 7"/>
          <p:cNvSpPr txBox="1">
            <a:spLocks/>
          </p:cNvSpPr>
          <p:nvPr/>
        </p:nvSpPr>
        <p:spPr>
          <a:xfrm>
            <a:off x="10576719" y="5655828"/>
            <a:ext cx="21640799" cy="714809"/>
          </a:xfrm>
          <a:prstGeom prst="rect">
            <a:avLst/>
          </a:prstGeom>
        </p:spPr>
        <p:txBody>
          <a:bodyPr/>
          <a:lstStyle/>
          <a:p>
            <a:pPr algn="ctr">
              <a:buSzPts val="2800"/>
            </a:pPr>
            <a:r>
              <a:rPr lang="en-US" sz="3200" b="1" dirty="0" smtClean="0">
                <a:solidFill>
                  <a:srgbClr val="11960C"/>
                </a:solidFill>
                <a:latin typeface="Garamond"/>
              </a:rPr>
              <a:t>Research Question 1: What is the nature of Brain Game implementation over the course of the school year?</a:t>
            </a:r>
          </a:p>
        </p:txBody>
      </p:sp>
      <p:graphicFrame>
        <p:nvGraphicFramePr>
          <p:cNvPr id="39" name="Table 38"/>
          <p:cNvGraphicFramePr>
            <a:graphicFrameLocks noGrp="1"/>
          </p:cNvGraphicFramePr>
          <p:nvPr>
            <p:extLst>
              <p:ext uri="{D42A27DB-BD31-4B8C-83A1-F6EECF244321}">
                <p14:modId xmlns:p14="http://schemas.microsoft.com/office/powerpoint/2010/main" val="3106181515"/>
              </p:ext>
            </p:extLst>
          </p:nvPr>
        </p:nvGraphicFramePr>
        <p:xfrm>
          <a:off x="20711319" y="10942636"/>
          <a:ext cx="11064240" cy="2468881"/>
        </p:xfrm>
        <a:graphic>
          <a:graphicData uri="http://schemas.openxmlformats.org/drawingml/2006/table">
            <a:tbl>
              <a:tblPr firstRow="1" bandRow="1">
                <a:tableStyleId>{5940675A-B579-460E-94D1-54222C63F5DA}</a:tableStyleId>
              </a:tblPr>
              <a:tblGrid>
                <a:gridCol w="1752600"/>
                <a:gridCol w="2667000"/>
                <a:gridCol w="2971800"/>
                <a:gridCol w="3672840"/>
              </a:tblGrid>
              <a:tr h="914401">
                <a:tc>
                  <a:txBody>
                    <a:bodyPr/>
                    <a:lstStyle/>
                    <a:p>
                      <a:endParaRPr lang="en-US" sz="2800" dirty="0">
                        <a:latin typeface="Garamond" panose="02020404030301010803" pitchFamily="18" charset="0"/>
                      </a:endParaRPr>
                    </a:p>
                  </a:txBody>
                  <a:tcPr/>
                </a:tc>
                <a:tc>
                  <a:txBody>
                    <a:bodyPr/>
                    <a:lstStyle/>
                    <a:p>
                      <a:pPr algn="ctr"/>
                      <a:r>
                        <a:rPr lang="en-US" sz="2400" dirty="0" smtClean="0">
                          <a:latin typeface="Garamond" panose="02020404030301010803" pitchFamily="18" charset="0"/>
                        </a:rPr>
                        <a:t>Total Number of Games</a:t>
                      </a:r>
                      <a:r>
                        <a:rPr lang="en-US" sz="2400" baseline="0" dirty="0" smtClean="0">
                          <a:latin typeface="Garamond" panose="02020404030301010803" pitchFamily="18" charset="0"/>
                        </a:rPr>
                        <a:t> Played</a:t>
                      </a:r>
                      <a:endParaRPr lang="en-US" sz="2400" dirty="0">
                        <a:latin typeface="Garamond" panose="02020404030301010803" pitchFamily="18" charset="0"/>
                      </a:endParaRPr>
                    </a:p>
                  </a:txBody>
                  <a:tcPr anchor="ctr"/>
                </a:tc>
                <a:tc>
                  <a:txBody>
                    <a:bodyPr/>
                    <a:lstStyle/>
                    <a:p>
                      <a:pPr algn="ctr"/>
                      <a:r>
                        <a:rPr lang="en-US" sz="2400" dirty="0" smtClean="0">
                          <a:latin typeface="Garamond" panose="02020404030301010803" pitchFamily="18" charset="0"/>
                        </a:rPr>
                        <a:t>Average number of Games per Week</a:t>
                      </a:r>
                      <a:endParaRPr lang="en-US" sz="2400" dirty="0">
                        <a:latin typeface="Garamond" panose="02020404030301010803" pitchFamily="18" charset="0"/>
                      </a:endParaRPr>
                    </a:p>
                  </a:txBody>
                  <a:tcPr anchor="ctr"/>
                </a:tc>
                <a:tc>
                  <a:txBody>
                    <a:bodyPr/>
                    <a:lstStyle/>
                    <a:p>
                      <a:pPr algn="ctr"/>
                      <a:r>
                        <a:rPr lang="en-US" sz="2400" dirty="0" smtClean="0">
                          <a:latin typeface="Garamond" panose="02020404030301010803" pitchFamily="18" charset="0"/>
                        </a:rPr>
                        <a:t>Average Number</a:t>
                      </a:r>
                      <a:r>
                        <a:rPr lang="en-US" sz="2400" baseline="0" dirty="0" smtClean="0">
                          <a:latin typeface="Garamond" panose="02020404030301010803" pitchFamily="18" charset="0"/>
                        </a:rPr>
                        <a:t> of Games Per Week, Per Teacher</a:t>
                      </a:r>
                      <a:endParaRPr lang="en-US" sz="2400" dirty="0">
                        <a:latin typeface="Garamond" panose="02020404030301010803" pitchFamily="18" charset="0"/>
                      </a:endParaRPr>
                    </a:p>
                  </a:txBody>
                  <a:tcPr anchor="ctr"/>
                </a:tc>
              </a:tr>
              <a:tr h="483058">
                <a:tc>
                  <a:txBody>
                    <a:bodyPr/>
                    <a:lstStyle/>
                    <a:p>
                      <a:r>
                        <a:rPr lang="en-US" sz="2800" dirty="0" smtClean="0">
                          <a:latin typeface="Garamond" panose="02020404030301010803" pitchFamily="18" charset="0"/>
                        </a:rPr>
                        <a:t>School 1</a:t>
                      </a:r>
                      <a:endParaRPr lang="en-US" sz="2800" dirty="0">
                        <a:latin typeface="Garamond" panose="02020404030301010803" pitchFamily="18" charset="0"/>
                      </a:endParaRPr>
                    </a:p>
                  </a:txBody>
                  <a:tcPr/>
                </a:tc>
                <a:tc>
                  <a:txBody>
                    <a:bodyPr/>
                    <a:lstStyle/>
                    <a:p>
                      <a:pPr algn="ctr"/>
                      <a:r>
                        <a:rPr lang="en-US" sz="2800" dirty="0" smtClean="0">
                          <a:latin typeface="Garamond" panose="02020404030301010803" pitchFamily="18" charset="0"/>
                        </a:rPr>
                        <a:t>367</a:t>
                      </a:r>
                      <a:endParaRPr lang="en-US" sz="2800" dirty="0">
                        <a:latin typeface="Garamond" panose="02020404030301010803" pitchFamily="18" charset="0"/>
                      </a:endParaRPr>
                    </a:p>
                  </a:txBody>
                  <a:tcPr/>
                </a:tc>
                <a:tc>
                  <a:txBody>
                    <a:bodyPr/>
                    <a:lstStyle/>
                    <a:p>
                      <a:pPr algn="ctr"/>
                      <a:r>
                        <a:rPr lang="en-US" sz="2800" dirty="0" smtClean="0">
                          <a:latin typeface="Garamond" panose="02020404030301010803" pitchFamily="18" charset="0"/>
                        </a:rPr>
                        <a:t>11</a:t>
                      </a:r>
                      <a:endParaRPr lang="en-US" sz="2800" dirty="0">
                        <a:latin typeface="Garamond" panose="02020404030301010803" pitchFamily="18" charset="0"/>
                      </a:endParaRPr>
                    </a:p>
                  </a:txBody>
                  <a:tcPr/>
                </a:tc>
                <a:tc>
                  <a:txBody>
                    <a:bodyPr/>
                    <a:lstStyle/>
                    <a:p>
                      <a:pPr algn="ctr"/>
                      <a:r>
                        <a:rPr lang="en-US" sz="2800" dirty="0" smtClean="0">
                          <a:latin typeface="Garamond" panose="02020404030301010803" pitchFamily="18" charset="0"/>
                        </a:rPr>
                        <a:t>1.6</a:t>
                      </a:r>
                      <a:endParaRPr lang="en-US" sz="2800" dirty="0">
                        <a:latin typeface="Garamond" panose="02020404030301010803" pitchFamily="18" charset="0"/>
                      </a:endParaRPr>
                    </a:p>
                  </a:txBody>
                  <a:tcPr/>
                </a:tc>
              </a:tr>
              <a:tr h="483058">
                <a:tc>
                  <a:txBody>
                    <a:bodyPr/>
                    <a:lstStyle/>
                    <a:p>
                      <a:r>
                        <a:rPr lang="en-US" sz="2800" dirty="0" smtClean="0">
                          <a:latin typeface="Garamond" panose="02020404030301010803" pitchFamily="18" charset="0"/>
                        </a:rPr>
                        <a:t>School 2</a:t>
                      </a:r>
                      <a:endParaRPr lang="en-US" sz="2800" dirty="0">
                        <a:latin typeface="Garamond" panose="02020404030301010803" pitchFamily="18" charset="0"/>
                      </a:endParaRPr>
                    </a:p>
                  </a:txBody>
                  <a:tcPr/>
                </a:tc>
                <a:tc>
                  <a:txBody>
                    <a:bodyPr/>
                    <a:lstStyle/>
                    <a:p>
                      <a:pPr algn="ctr"/>
                      <a:r>
                        <a:rPr lang="en-US" sz="2800" dirty="0" smtClean="0">
                          <a:latin typeface="Garamond" panose="02020404030301010803" pitchFamily="18" charset="0"/>
                        </a:rPr>
                        <a:t>3130</a:t>
                      </a:r>
                      <a:endParaRPr lang="en-US" sz="2800" dirty="0">
                        <a:latin typeface="Garamond" panose="02020404030301010803" pitchFamily="18" charset="0"/>
                      </a:endParaRPr>
                    </a:p>
                  </a:txBody>
                  <a:tcPr/>
                </a:tc>
                <a:tc>
                  <a:txBody>
                    <a:bodyPr/>
                    <a:lstStyle/>
                    <a:p>
                      <a:pPr algn="ctr"/>
                      <a:r>
                        <a:rPr lang="en-US" sz="2800" dirty="0" smtClean="0">
                          <a:latin typeface="Garamond" panose="02020404030301010803" pitchFamily="18" charset="0"/>
                        </a:rPr>
                        <a:t>125</a:t>
                      </a:r>
                      <a:endParaRPr lang="en-US" sz="2800" dirty="0">
                        <a:latin typeface="Garamond" panose="02020404030301010803" pitchFamily="18" charset="0"/>
                      </a:endParaRPr>
                    </a:p>
                  </a:txBody>
                  <a:tcPr/>
                </a:tc>
                <a:tc>
                  <a:txBody>
                    <a:bodyPr/>
                    <a:lstStyle/>
                    <a:p>
                      <a:pPr algn="ctr"/>
                      <a:r>
                        <a:rPr lang="en-US" sz="2800" dirty="0" smtClean="0">
                          <a:latin typeface="Garamond" panose="02020404030301010803" pitchFamily="18" charset="0"/>
                        </a:rPr>
                        <a:t>5.0</a:t>
                      </a:r>
                      <a:endParaRPr lang="en-US" sz="2800" dirty="0">
                        <a:latin typeface="Garamond" panose="02020404030301010803" pitchFamily="18" charset="0"/>
                      </a:endParaRPr>
                    </a:p>
                  </a:txBody>
                  <a:tcPr/>
                </a:tc>
              </a:tr>
              <a:tr h="483058">
                <a:tc>
                  <a:txBody>
                    <a:bodyPr/>
                    <a:lstStyle/>
                    <a:p>
                      <a:r>
                        <a:rPr lang="en-US" sz="2800" dirty="0" smtClean="0">
                          <a:latin typeface="Garamond" panose="02020404030301010803" pitchFamily="18" charset="0"/>
                        </a:rPr>
                        <a:t>School 3</a:t>
                      </a:r>
                      <a:endParaRPr lang="en-US" sz="2800" dirty="0">
                        <a:latin typeface="Garamond" panose="02020404030301010803" pitchFamily="18" charset="0"/>
                      </a:endParaRPr>
                    </a:p>
                  </a:txBody>
                  <a:tcPr/>
                </a:tc>
                <a:tc>
                  <a:txBody>
                    <a:bodyPr/>
                    <a:lstStyle/>
                    <a:p>
                      <a:pPr algn="ctr"/>
                      <a:r>
                        <a:rPr lang="en-US" sz="2800" dirty="0" smtClean="0">
                          <a:latin typeface="Garamond" panose="02020404030301010803" pitchFamily="18" charset="0"/>
                        </a:rPr>
                        <a:t>1281</a:t>
                      </a:r>
                      <a:endParaRPr lang="en-US" sz="2800" dirty="0">
                        <a:latin typeface="Garamond" panose="02020404030301010803" pitchFamily="18" charset="0"/>
                      </a:endParaRPr>
                    </a:p>
                  </a:txBody>
                  <a:tcPr/>
                </a:tc>
                <a:tc>
                  <a:txBody>
                    <a:bodyPr/>
                    <a:lstStyle/>
                    <a:p>
                      <a:pPr algn="ctr"/>
                      <a:r>
                        <a:rPr lang="en-US" sz="2800" dirty="0" smtClean="0">
                          <a:latin typeface="Garamond" panose="02020404030301010803" pitchFamily="18" charset="0"/>
                        </a:rPr>
                        <a:t>71</a:t>
                      </a:r>
                      <a:endParaRPr lang="en-US" sz="2800" dirty="0">
                        <a:latin typeface="Garamond" panose="02020404030301010803" pitchFamily="18" charset="0"/>
                      </a:endParaRPr>
                    </a:p>
                  </a:txBody>
                  <a:tcPr/>
                </a:tc>
                <a:tc>
                  <a:txBody>
                    <a:bodyPr/>
                    <a:lstStyle/>
                    <a:p>
                      <a:pPr algn="ctr"/>
                      <a:r>
                        <a:rPr lang="en-US" sz="2800" dirty="0" smtClean="0">
                          <a:latin typeface="Garamond" panose="02020404030301010803" pitchFamily="18" charset="0"/>
                        </a:rPr>
                        <a:t>4.7</a:t>
                      </a:r>
                      <a:endParaRPr lang="en-US" sz="2800" dirty="0">
                        <a:latin typeface="Garamond" panose="02020404030301010803" pitchFamily="18" charset="0"/>
                      </a:endParaRPr>
                    </a:p>
                  </a:txBody>
                  <a:tcPr/>
                </a:tc>
              </a:tr>
            </a:tbl>
          </a:graphicData>
        </a:graphic>
      </p:graphicFrame>
      <p:sp>
        <p:nvSpPr>
          <p:cNvPr id="40" name="Text Placeholder 7"/>
          <p:cNvSpPr txBox="1">
            <a:spLocks/>
          </p:cNvSpPr>
          <p:nvPr/>
        </p:nvSpPr>
        <p:spPr>
          <a:xfrm>
            <a:off x="10576720" y="13820678"/>
            <a:ext cx="21640799" cy="1236759"/>
          </a:xfrm>
          <a:prstGeom prst="rect">
            <a:avLst/>
          </a:prstGeom>
        </p:spPr>
        <p:txBody>
          <a:bodyPr/>
          <a:lstStyle/>
          <a:p>
            <a:pPr algn="ctr">
              <a:spcAft>
                <a:spcPts val="600"/>
              </a:spcAft>
            </a:pPr>
            <a:r>
              <a:rPr lang="en-US" sz="3200" b="1" dirty="0">
                <a:solidFill>
                  <a:srgbClr val="11960C"/>
                </a:solidFill>
                <a:latin typeface="Garamond"/>
                <a:cs typeface="Garamond"/>
              </a:rPr>
              <a:t>Research Question 2: What is the nature of change in student and classroom outcomes over the course of the school year</a:t>
            </a:r>
            <a:r>
              <a:rPr lang="en-US" sz="3200" b="1" dirty="0" smtClean="0">
                <a:solidFill>
                  <a:srgbClr val="11960C"/>
                </a:solidFill>
                <a:latin typeface="Garamond"/>
                <a:cs typeface="Garamond"/>
              </a:rPr>
              <a:t>?</a:t>
            </a:r>
          </a:p>
          <a:p>
            <a:pPr algn="ctr">
              <a:spcAft>
                <a:spcPts val="600"/>
              </a:spcAft>
            </a:pPr>
            <a:r>
              <a:rPr lang="en-US" sz="2800" dirty="0" smtClean="0">
                <a:latin typeface="Garamond"/>
                <a:cs typeface="Garamond"/>
              </a:rPr>
              <a:t>Note: only data from Schools 2 and 3 were included in the analysis and results below.</a:t>
            </a:r>
            <a:endParaRPr lang="en-US" sz="2800" dirty="0">
              <a:latin typeface="Garamond"/>
              <a:cs typeface="Garamond"/>
            </a:endParaRPr>
          </a:p>
          <a:p>
            <a:pPr eaLnBrk="1" hangingPunct="1">
              <a:spcAft>
                <a:spcPts val="600"/>
              </a:spcAft>
            </a:pPr>
            <a:endParaRPr lang="en-US" sz="3200" dirty="0">
              <a:latin typeface="Garamond"/>
              <a:cs typeface="Garamond"/>
            </a:endParaRPr>
          </a:p>
          <a:p>
            <a:pPr marL="457200" indent="-457200" eaLnBrk="1" hangingPunct="1">
              <a:spcAft>
                <a:spcPts val="600"/>
              </a:spcAft>
              <a:buFont typeface="Arial" panose="020B0604020202020204" pitchFamily="34" charset="0"/>
              <a:buChar char="•"/>
            </a:pPr>
            <a:endParaRPr lang="en-US" sz="3200" dirty="0">
              <a:latin typeface="Garamond"/>
              <a:cs typeface="Garamond"/>
            </a:endParaRPr>
          </a:p>
          <a:p>
            <a:pPr eaLnBrk="1" hangingPunct="1">
              <a:spcAft>
                <a:spcPts val="600"/>
              </a:spcAft>
            </a:pPr>
            <a:endParaRPr lang="en-US" sz="3200" dirty="0">
              <a:latin typeface="Garamond"/>
              <a:cs typeface="Garamond"/>
            </a:endParaRPr>
          </a:p>
          <a:p>
            <a:pPr marL="457200" indent="-457200" eaLnBrk="1" hangingPunct="1">
              <a:spcAft>
                <a:spcPts val="600"/>
              </a:spcAft>
              <a:buFont typeface="Arial" panose="020B0604020202020204" pitchFamily="34" charset="0"/>
              <a:buChar char="•"/>
            </a:pPr>
            <a:endParaRPr lang="en-US" sz="3200" dirty="0">
              <a:latin typeface="Garamond"/>
              <a:cs typeface="Garamond"/>
            </a:endParaRPr>
          </a:p>
          <a:p>
            <a:pPr eaLnBrk="1" hangingPunct="1">
              <a:spcAft>
                <a:spcPts val="600"/>
              </a:spcAft>
            </a:pPr>
            <a:endParaRPr lang="en-US" sz="3200" dirty="0">
              <a:latin typeface="Garamond"/>
              <a:cs typeface="Garamond"/>
            </a:endParaRPr>
          </a:p>
          <a:p>
            <a:pPr eaLnBrk="1" hangingPunct="1">
              <a:spcAft>
                <a:spcPts val="600"/>
              </a:spcAft>
            </a:pPr>
            <a:endParaRPr lang="en-US" sz="3200" dirty="0">
              <a:latin typeface="Garamond"/>
              <a:cs typeface="Garamond"/>
            </a:endParaRPr>
          </a:p>
          <a:p>
            <a:pPr eaLnBrk="1" hangingPunct="1">
              <a:spcAft>
                <a:spcPts val="600"/>
              </a:spcAft>
            </a:pPr>
            <a:endParaRPr lang="en-US" sz="3200" dirty="0">
              <a:latin typeface="Garamond"/>
              <a:cs typeface="Garamond"/>
            </a:endParaRPr>
          </a:p>
          <a:p>
            <a:pPr eaLnBrk="1" hangingPunct="1">
              <a:spcAft>
                <a:spcPts val="600"/>
              </a:spcAft>
            </a:pPr>
            <a:endParaRPr lang="en-US" sz="3200" dirty="0">
              <a:latin typeface="Garamond"/>
              <a:cs typeface="Garamond"/>
            </a:endParaRPr>
          </a:p>
          <a:p>
            <a:pPr eaLnBrk="1" hangingPunct="1">
              <a:spcAft>
                <a:spcPts val="600"/>
              </a:spcAft>
            </a:pPr>
            <a:endParaRPr lang="en-US" sz="3200" dirty="0">
              <a:latin typeface="Garamond"/>
              <a:cs typeface="Garamond"/>
            </a:endParaRPr>
          </a:p>
          <a:p>
            <a:pPr>
              <a:buSzPts val="2800"/>
            </a:pPr>
            <a:endParaRPr lang="en-US" sz="3600" dirty="0">
              <a:latin typeface="Garamond"/>
            </a:endParaRPr>
          </a:p>
          <a:p>
            <a:pPr marL="457200" indent="-457200" eaLnBrk="0" hangingPunct="0">
              <a:buFont typeface="Arial" charset="0"/>
              <a:buChar char="•"/>
              <a:defRPr/>
            </a:pPr>
            <a:endParaRPr lang="en-US" sz="2800" dirty="0" smtClean="0">
              <a:latin typeface="Garamond" charset="0"/>
              <a:ea typeface="Garamond" charset="0"/>
              <a:cs typeface="Garamond" charset="0"/>
            </a:endParaRPr>
          </a:p>
        </p:txBody>
      </p:sp>
      <p:sp>
        <p:nvSpPr>
          <p:cNvPr id="41" name="Text Placeholder 7"/>
          <p:cNvSpPr txBox="1">
            <a:spLocks/>
          </p:cNvSpPr>
          <p:nvPr/>
        </p:nvSpPr>
        <p:spPr>
          <a:xfrm>
            <a:off x="10591960" y="14981237"/>
            <a:ext cx="9509759" cy="8229600"/>
          </a:xfrm>
          <a:prstGeom prst="rect">
            <a:avLst/>
          </a:prstGeom>
        </p:spPr>
        <p:txBody>
          <a:bodyPr/>
          <a:lstStyle/>
          <a:p>
            <a:pPr eaLnBrk="1" hangingPunct="1">
              <a:spcAft>
                <a:spcPts val="600"/>
              </a:spcAft>
              <a:tabLst>
                <a:tab pos="7820025" algn="l"/>
              </a:tabLst>
            </a:pPr>
            <a:r>
              <a:rPr lang="en-US" sz="3200" b="1" u="sng" dirty="0" smtClean="0">
                <a:latin typeface="Garamond"/>
                <a:cs typeface="Garamond"/>
              </a:rPr>
              <a:t>Student </a:t>
            </a:r>
            <a:r>
              <a:rPr lang="en-US" sz="3200" b="1" u="sng" dirty="0">
                <a:latin typeface="Garamond"/>
                <a:cs typeface="Garamond"/>
              </a:rPr>
              <a:t>Outcomes</a:t>
            </a:r>
          </a:p>
          <a:p>
            <a:pPr marL="457200" indent="-457200" eaLnBrk="1" hangingPunct="1">
              <a:spcAft>
                <a:spcPts val="600"/>
              </a:spcAft>
              <a:buFont typeface="Arial" panose="020B0604020202020204" pitchFamily="34" charset="0"/>
              <a:buChar char="•"/>
              <a:tabLst>
                <a:tab pos="7820025" algn="l"/>
              </a:tabLst>
            </a:pPr>
            <a:r>
              <a:rPr lang="en-US" sz="2800" dirty="0" smtClean="0">
                <a:latin typeface="Garamond"/>
                <a:cs typeface="Garamond"/>
              </a:rPr>
              <a:t>In each school, students showed increasing levels of Regulation Skills over the course of the school year. The mean difference between the Fall and Spring assessments is statistically significant at both schools. </a:t>
            </a:r>
          </a:p>
          <a:p>
            <a:pPr marL="457200" indent="-457200" eaLnBrk="1" hangingPunct="1">
              <a:spcAft>
                <a:spcPts val="600"/>
              </a:spcAft>
              <a:buFont typeface="Arial" panose="020B0604020202020204" pitchFamily="34" charset="0"/>
              <a:buChar char="•"/>
              <a:tabLst>
                <a:tab pos="7820025" algn="l"/>
              </a:tabLst>
            </a:pPr>
            <a:r>
              <a:rPr lang="en-US" sz="2800" dirty="0" smtClean="0">
                <a:latin typeface="Garamond" panose="02020404030301010803" pitchFamily="18" charset="0"/>
              </a:rPr>
              <a:t>Between Fall and Winter, both schools showed statistically significant growth in student Regulation Skills. However, due to scheduling complications, School 3 did not receive training until January and did not implement Brain Games in the Fall. This allows us to compare the natural growth of Regulation Skills with the growth of Regulation Skills among children who played Brain Games. </a:t>
            </a:r>
            <a:r>
              <a:rPr lang="en-US" sz="2800" dirty="0">
                <a:latin typeface="Garamond" panose="02020404030301010803" pitchFamily="18" charset="0"/>
              </a:rPr>
              <a:t>Importantly, students in School 2 showed substantially greater improvement in this time period </a:t>
            </a:r>
            <a:r>
              <a:rPr lang="en-US" sz="2800" dirty="0" smtClean="0">
                <a:latin typeface="Garamond" panose="02020404030301010803" pitchFamily="18" charset="0"/>
              </a:rPr>
              <a:t>(Fall to Winter) compared </a:t>
            </a:r>
            <a:r>
              <a:rPr lang="en-US" sz="2800" dirty="0">
                <a:latin typeface="Garamond" panose="02020404030301010803" pitchFamily="18" charset="0"/>
              </a:rPr>
              <a:t>to students in School 3</a:t>
            </a:r>
            <a:r>
              <a:rPr lang="en-US" sz="2800" dirty="0" smtClean="0">
                <a:latin typeface="Garamond" panose="02020404030301010803" pitchFamily="18" charset="0"/>
              </a:rPr>
              <a:t>.</a:t>
            </a:r>
          </a:p>
          <a:p>
            <a:pPr marL="457200" indent="-457200" eaLnBrk="1" hangingPunct="1">
              <a:spcAft>
                <a:spcPts val="600"/>
              </a:spcAft>
              <a:buFont typeface="Arial" panose="020B0604020202020204" pitchFamily="34" charset="0"/>
              <a:buChar char="•"/>
              <a:tabLst>
                <a:tab pos="7820025" algn="l"/>
              </a:tabLst>
            </a:pPr>
            <a:r>
              <a:rPr lang="en-US" sz="2800" dirty="0" smtClean="0">
                <a:latin typeface="Garamond"/>
                <a:cs typeface="Garamond"/>
              </a:rPr>
              <a:t>Across </a:t>
            </a:r>
            <a:r>
              <a:rPr lang="en-US" sz="2800" dirty="0">
                <a:latin typeface="Garamond"/>
                <a:cs typeface="Garamond"/>
              </a:rPr>
              <a:t>the school year, as </a:t>
            </a:r>
            <a:r>
              <a:rPr lang="en-US" sz="2800" dirty="0" smtClean="0">
                <a:latin typeface="Garamond"/>
                <a:cs typeface="Garamond"/>
              </a:rPr>
              <a:t>children’s Regulation Skills increased</a:t>
            </a:r>
            <a:r>
              <a:rPr lang="en-US" sz="2800" dirty="0">
                <a:latin typeface="Garamond"/>
                <a:cs typeface="Garamond"/>
              </a:rPr>
              <a:t>,  teacher-reported </a:t>
            </a:r>
            <a:r>
              <a:rPr lang="en-US" sz="2800" dirty="0" smtClean="0">
                <a:latin typeface="Garamond"/>
                <a:cs typeface="Garamond"/>
              </a:rPr>
              <a:t>Discipline </a:t>
            </a:r>
            <a:r>
              <a:rPr lang="en-US" sz="2800" dirty="0">
                <a:latin typeface="Garamond"/>
                <a:cs typeface="Garamond"/>
              </a:rPr>
              <a:t>R</a:t>
            </a:r>
            <a:r>
              <a:rPr lang="en-US" sz="2800" dirty="0" smtClean="0">
                <a:latin typeface="Garamond"/>
                <a:cs typeface="Garamond"/>
              </a:rPr>
              <a:t>ates </a:t>
            </a:r>
            <a:r>
              <a:rPr lang="en-US" sz="2800" dirty="0">
                <a:latin typeface="Garamond"/>
                <a:cs typeface="Garamond"/>
              </a:rPr>
              <a:t>tended to decrease. </a:t>
            </a:r>
            <a:r>
              <a:rPr lang="en-US" sz="2800" dirty="0" smtClean="0">
                <a:latin typeface="Garamond"/>
                <a:cs typeface="Garamond"/>
              </a:rPr>
              <a:t>As shown in Table 2, the size of the correlations between Regulation Skills and reduced Discipline Rates grow larger over the school year.</a:t>
            </a:r>
            <a:endParaRPr lang="en-US" sz="2800" dirty="0">
              <a:latin typeface="Garamond"/>
              <a:cs typeface="Garamond"/>
            </a:endParaRPr>
          </a:p>
        </p:txBody>
      </p:sp>
      <p:graphicFrame>
        <p:nvGraphicFramePr>
          <p:cNvPr id="42" name="Table 41"/>
          <p:cNvGraphicFramePr>
            <a:graphicFrameLocks noGrp="1"/>
          </p:cNvGraphicFramePr>
          <p:nvPr>
            <p:extLst>
              <p:ext uri="{D42A27DB-BD31-4B8C-83A1-F6EECF244321}">
                <p14:modId xmlns:p14="http://schemas.microsoft.com/office/powerpoint/2010/main" val="1516574454"/>
              </p:ext>
            </p:extLst>
          </p:nvPr>
        </p:nvGraphicFramePr>
        <p:xfrm>
          <a:off x="21412359" y="15926117"/>
          <a:ext cx="9509760" cy="2560320"/>
        </p:xfrm>
        <a:graphic>
          <a:graphicData uri="http://schemas.openxmlformats.org/drawingml/2006/table">
            <a:tbl>
              <a:tblPr firstRow="1" firstCol="1" bandRow="1"/>
              <a:tblGrid>
                <a:gridCol w="1390758"/>
                <a:gridCol w="1700744"/>
                <a:gridCol w="2138982"/>
                <a:gridCol w="2138982"/>
                <a:gridCol w="2140294"/>
              </a:tblGrid>
              <a:tr h="822960">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School</a:t>
                      </a:r>
                      <a:endParaRPr lang="en-US" sz="1800" dirty="0">
                        <a:effectLst/>
                        <a:latin typeface="Garamond" panose="02020404030301010803" pitchFamily="18" charset="0"/>
                        <a:ea typeface="MS Mincho"/>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 </a:t>
                      </a:r>
                      <a:endParaRPr lang="en-US" sz="1800" dirty="0">
                        <a:effectLst/>
                        <a:latin typeface="Garamond" panose="02020404030301010803" pitchFamily="18" charset="0"/>
                        <a:ea typeface="MS Mincho"/>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Regulation Skills Fall</a:t>
                      </a:r>
                      <a:endParaRPr lang="en-US" sz="1800" dirty="0">
                        <a:effectLst/>
                        <a:latin typeface="Garamond" panose="02020404030301010803" pitchFamily="18" charset="0"/>
                        <a:ea typeface="MS Mincho"/>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Regulation Skills Winter</a:t>
                      </a:r>
                      <a:endParaRPr lang="en-US" sz="1800" dirty="0">
                        <a:effectLst/>
                        <a:latin typeface="Garamond" panose="02020404030301010803" pitchFamily="18" charset="0"/>
                        <a:ea typeface="MS Mincho"/>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Regulation Skills Spring</a:t>
                      </a:r>
                      <a:endParaRPr lang="en-US" sz="1800" dirty="0">
                        <a:effectLst/>
                        <a:latin typeface="Garamond" panose="02020404030301010803" pitchFamily="18" charset="0"/>
                        <a:ea typeface="MS Mincho"/>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11480">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School 2</a:t>
                      </a:r>
                      <a:endParaRPr lang="en-US" sz="1800" dirty="0">
                        <a:effectLst/>
                        <a:latin typeface="Garamond" panose="02020404030301010803" pitchFamily="18" charset="0"/>
                        <a:ea typeface="MS Mincho"/>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N</a:t>
                      </a:r>
                      <a:endParaRPr lang="en-US" sz="1800" dirty="0">
                        <a:effectLst/>
                        <a:latin typeface="Garamond" panose="02020404030301010803" pitchFamily="18" charset="0"/>
                        <a:ea typeface="MS Mincho"/>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800" b="0" dirty="0">
                          <a:solidFill>
                            <a:schemeClr val="tx1"/>
                          </a:solidFill>
                          <a:effectLst/>
                          <a:latin typeface="Garamond" panose="02020404030301010803" pitchFamily="18" charset="0"/>
                          <a:ea typeface="MS Mincho"/>
                          <a:cs typeface="Times New Roman"/>
                        </a:rPr>
                        <a:t>548</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800" b="0" dirty="0">
                          <a:solidFill>
                            <a:schemeClr val="tx1"/>
                          </a:solidFill>
                          <a:effectLst/>
                          <a:latin typeface="Garamond" panose="02020404030301010803" pitchFamily="18" charset="0"/>
                          <a:ea typeface="MS Mincho"/>
                          <a:cs typeface="Times New Roman"/>
                        </a:rPr>
                        <a:t>526</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800" b="0" dirty="0">
                          <a:solidFill>
                            <a:schemeClr val="tx1"/>
                          </a:solidFill>
                          <a:effectLst/>
                          <a:latin typeface="Garamond" panose="02020404030301010803" pitchFamily="18" charset="0"/>
                          <a:ea typeface="MS Mincho"/>
                          <a:cs typeface="Times New Roman"/>
                        </a:rPr>
                        <a:t>451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411480">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 </a:t>
                      </a:r>
                      <a:endParaRPr lang="en-US" sz="1800" dirty="0">
                        <a:effectLst/>
                        <a:latin typeface="Garamond" panose="02020404030301010803" pitchFamily="18" charset="0"/>
                        <a:ea typeface="MS Mincho"/>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Mean (SD)</a:t>
                      </a:r>
                      <a:endParaRPr lang="en-US" sz="1800" dirty="0">
                        <a:effectLst/>
                        <a:latin typeface="Garamond" panose="02020404030301010803" pitchFamily="18" charset="0"/>
                        <a:ea typeface="MS Mincho"/>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800" b="1" dirty="0">
                          <a:solidFill>
                            <a:srgbClr val="0070C0"/>
                          </a:solidFill>
                          <a:effectLst/>
                          <a:latin typeface="Garamond" panose="02020404030301010803" pitchFamily="18" charset="0"/>
                          <a:ea typeface="MS Mincho"/>
                          <a:cs typeface="Times New Roman"/>
                        </a:rPr>
                        <a:t>3.39</a:t>
                      </a:r>
                      <a:r>
                        <a:rPr lang="en-US" sz="2800" b="0" dirty="0">
                          <a:solidFill>
                            <a:schemeClr val="tx1"/>
                          </a:solidFill>
                          <a:effectLst/>
                          <a:latin typeface="Garamond" panose="02020404030301010803" pitchFamily="18" charset="0"/>
                          <a:ea typeface="MS Mincho"/>
                          <a:cs typeface="Times New Roman"/>
                        </a:rPr>
                        <a:t> (0.95)</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800" b="1" dirty="0">
                          <a:solidFill>
                            <a:srgbClr val="0070C0"/>
                          </a:solidFill>
                          <a:effectLst/>
                          <a:latin typeface="Garamond" panose="02020404030301010803" pitchFamily="18" charset="0"/>
                          <a:ea typeface="MS Mincho"/>
                          <a:cs typeface="Times New Roman"/>
                        </a:rPr>
                        <a:t>3.61</a:t>
                      </a:r>
                      <a:r>
                        <a:rPr lang="en-US" sz="2800" b="0" dirty="0">
                          <a:solidFill>
                            <a:schemeClr val="tx1"/>
                          </a:solidFill>
                          <a:effectLst/>
                          <a:latin typeface="Garamond" panose="02020404030301010803" pitchFamily="18" charset="0"/>
                          <a:ea typeface="MS Mincho"/>
                          <a:cs typeface="Times New Roman"/>
                        </a:rPr>
                        <a:t> (0.86)</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800" b="1" dirty="0">
                          <a:solidFill>
                            <a:srgbClr val="0070C0"/>
                          </a:solidFill>
                          <a:effectLst/>
                          <a:latin typeface="Garamond" panose="02020404030301010803" pitchFamily="18" charset="0"/>
                          <a:ea typeface="MS Mincho"/>
                          <a:cs typeface="Times New Roman"/>
                        </a:rPr>
                        <a:t>3.59</a:t>
                      </a:r>
                      <a:r>
                        <a:rPr lang="en-US" sz="2800" b="0" dirty="0">
                          <a:solidFill>
                            <a:srgbClr val="0070C0"/>
                          </a:solidFill>
                          <a:effectLst/>
                          <a:latin typeface="Garamond" panose="02020404030301010803" pitchFamily="18" charset="0"/>
                          <a:ea typeface="MS Mincho"/>
                          <a:cs typeface="Times New Roman"/>
                        </a:rPr>
                        <a:t> </a:t>
                      </a:r>
                      <a:r>
                        <a:rPr lang="en-US" sz="2800" b="0" dirty="0">
                          <a:solidFill>
                            <a:schemeClr val="tx1"/>
                          </a:solidFill>
                          <a:effectLst/>
                          <a:latin typeface="Garamond" panose="02020404030301010803" pitchFamily="18" charset="0"/>
                          <a:ea typeface="MS Mincho"/>
                          <a:cs typeface="Times New Roman"/>
                        </a:rPr>
                        <a:t>(0.95)</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11480">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School 3</a:t>
                      </a:r>
                      <a:endParaRPr lang="en-US" sz="1800" dirty="0">
                        <a:effectLst/>
                        <a:latin typeface="Garamond" panose="02020404030301010803" pitchFamily="18" charset="0"/>
                        <a:ea typeface="MS Mincho"/>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N</a:t>
                      </a:r>
                      <a:endParaRPr lang="en-US" sz="1800" dirty="0">
                        <a:effectLst/>
                        <a:latin typeface="Garamond" panose="02020404030301010803" pitchFamily="18" charset="0"/>
                        <a:ea typeface="MS Mincho"/>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800" b="0" dirty="0">
                          <a:solidFill>
                            <a:schemeClr val="tx1"/>
                          </a:solidFill>
                          <a:effectLst/>
                          <a:latin typeface="Garamond" panose="02020404030301010803" pitchFamily="18" charset="0"/>
                          <a:ea typeface="Times New Roman"/>
                          <a:cs typeface="Arial"/>
                        </a:rPr>
                        <a:t>391</a:t>
                      </a:r>
                      <a:endParaRPr lang="en-US" sz="2800" b="0" dirty="0">
                        <a:solidFill>
                          <a:schemeClr val="tx1"/>
                        </a:solidFill>
                        <a:effectLst/>
                        <a:latin typeface="Garamond" panose="02020404030301010803" pitchFamily="18" charset="0"/>
                        <a:ea typeface="MS Mincho"/>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800" b="0" dirty="0">
                          <a:solidFill>
                            <a:schemeClr val="tx1"/>
                          </a:solidFill>
                          <a:effectLst/>
                          <a:latin typeface="Garamond" panose="02020404030301010803" pitchFamily="18" charset="0"/>
                          <a:ea typeface="Times New Roman"/>
                          <a:cs typeface="Arial"/>
                        </a:rPr>
                        <a:t>358</a:t>
                      </a:r>
                      <a:endParaRPr lang="en-US" sz="2800" b="0" dirty="0">
                        <a:solidFill>
                          <a:schemeClr val="tx1"/>
                        </a:solidFill>
                        <a:effectLst/>
                        <a:latin typeface="Garamond" panose="02020404030301010803" pitchFamily="18" charset="0"/>
                        <a:ea typeface="MS Mincho"/>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800" b="0" dirty="0">
                          <a:solidFill>
                            <a:schemeClr val="tx1"/>
                          </a:solidFill>
                          <a:effectLst/>
                          <a:latin typeface="Garamond" panose="02020404030301010803" pitchFamily="18" charset="0"/>
                          <a:ea typeface="Times New Roman"/>
                          <a:cs typeface="Arial"/>
                        </a:rPr>
                        <a:t>270</a:t>
                      </a:r>
                      <a:endParaRPr lang="en-US" sz="2800" b="0" dirty="0">
                        <a:solidFill>
                          <a:schemeClr val="tx1"/>
                        </a:solidFill>
                        <a:effectLst/>
                        <a:latin typeface="Garamond" panose="02020404030301010803" pitchFamily="18" charset="0"/>
                        <a:ea typeface="MS Mincho"/>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411480">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 </a:t>
                      </a:r>
                      <a:endParaRPr lang="en-US" sz="1800" dirty="0">
                        <a:effectLst/>
                        <a:latin typeface="Garamond" panose="02020404030301010803" pitchFamily="18" charset="0"/>
                        <a:ea typeface="MS Mincho"/>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2800" dirty="0">
                          <a:effectLst/>
                          <a:latin typeface="Garamond" panose="02020404030301010803" pitchFamily="18" charset="0"/>
                          <a:ea typeface="MS Mincho"/>
                          <a:cs typeface="Times New Roman"/>
                        </a:rPr>
                        <a:t>Mean (SD)</a:t>
                      </a:r>
                      <a:endParaRPr lang="en-US" sz="1800" dirty="0">
                        <a:effectLst/>
                        <a:latin typeface="Garamond" panose="02020404030301010803" pitchFamily="18" charset="0"/>
                        <a:ea typeface="MS Mincho"/>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800" b="1" dirty="0">
                          <a:solidFill>
                            <a:srgbClr val="00B050"/>
                          </a:solidFill>
                          <a:effectLst/>
                          <a:latin typeface="Garamond" panose="02020404030301010803" pitchFamily="18" charset="0"/>
                          <a:ea typeface="Times New Roman"/>
                          <a:cs typeface="Arial"/>
                        </a:rPr>
                        <a:t>3.67</a:t>
                      </a:r>
                      <a:r>
                        <a:rPr lang="en-US" sz="2800" b="0" dirty="0">
                          <a:solidFill>
                            <a:schemeClr val="tx1"/>
                          </a:solidFill>
                          <a:effectLst/>
                          <a:latin typeface="Garamond" panose="02020404030301010803" pitchFamily="18" charset="0"/>
                          <a:ea typeface="Times New Roman"/>
                          <a:cs typeface="Arial"/>
                        </a:rPr>
                        <a:t> (0.91)</a:t>
                      </a:r>
                      <a:endParaRPr lang="en-US" sz="2800" b="0" dirty="0">
                        <a:solidFill>
                          <a:schemeClr val="tx1"/>
                        </a:solidFill>
                        <a:effectLst/>
                        <a:latin typeface="Garamond" panose="02020404030301010803" pitchFamily="18" charset="0"/>
                        <a:ea typeface="MS Mincho"/>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800" b="1" dirty="0">
                          <a:solidFill>
                            <a:srgbClr val="00B050"/>
                          </a:solidFill>
                          <a:effectLst/>
                          <a:latin typeface="Garamond" panose="02020404030301010803" pitchFamily="18" charset="0"/>
                          <a:ea typeface="Times New Roman"/>
                          <a:cs typeface="Arial"/>
                        </a:rPr>
                        <a:t>3.74</a:t>
                      </a:r>
                      <a:r>
                        <a:rPr lang="en-US" sz="2800" b="0" dirty="0">
                          <a:solidFill>
                            <a:schemeClr val="tx1"/>
                          </a:solidFill>
                          <a:effectLst/>
                          <a:latin typeface="Garamond" panose="02020404030301010803" pitchFamily="18" charset="0"/>
                          <a:ea typeface="Times New Roman"/>
                          <a:cs typeface="Arial"/>
                        </a:rPr>
                        <a:t> (0.89)</a:t>
                      </a:r>
                      <a:endParaRPr lang="en-US" sz="2800" b="0" dirty="0">
                        <a:solidFill>
                          <a:schemeClr val="tx1"/>
                        </a:solidFill>
                        <a:effectLst/>
                        <a:latin typeface="Garamond" panose="02020404030301010803" pitchFamily="18" charset="0"/>
                        <a:ea typeface="MS Mincho"/>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800" b="1" dirty="0">
                          <a:solidFill>
                            <a:srgbClr val="00B050"/>
                          </a:solidFill>
                          <a:effectLst/>
                          <a:latin typeface="Garamond" panose="02020404030301010803" pitchFamily="18" charset="0"/>
                          <a:ea typeface="Times New Roman"/>
                          <a:cs typeface="Arial"/>
                        </a:rPr>
                        <a:t>3.86</a:t>
                      </a:r>
                      <a:r>
                        <a:rPr lang="en-US" sz="2800" b="0" dirty="0">
                          <a:solidFill>
                            <a:schemeClr val="tx1"/>
                          </a:solidFill>
                          <a:effectLst/>
                          <a:latin typeface="Garamond" panose="02020404030301010803" pitchFamily="18" charset="0"/>
                          <a:ea typeface="Times New Roman"/>
                          <a:cs typeface="Arial"/>
                        </a:rPr>
                        <a:t> (0.89)</a:t>
                      </a:r>
                      <a:endParaRPr lang="en-US" sz="2800" b="0" dirty="0">
                        <a:solidFill>
                          <a:schemeClr val="tx1"/>
                        </a:solidFill>
                        <a:effectLst/>
                        <a:latin typeface="Garamond" panose="02020404030301010803" pitchFamily="18" charset="0"/>
                        <a:ea typeface="MS Mincho"/>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44" name="Text Placeholder 7"/>
          <p:cNvSpPr txBox="1">
            <a:spLocks/>
          </p:cNvSpPr>
          <p:nvPr/>
        </p:nvSpPr>
        <p:spPr>
          <a:xfrm>
            <a:off x="20330319" y="15133637"/>
            <a:ext cx="12252960" cy="453669"/>
          </a:xfrm>
          <a:prstGeom prst="rect">
            <a:avLst/>
          </a:prstGeom>
        </p:spPr>
        <p:txBody>
          <a:bodyPr/>
          <a:lstStyle/>
          <a:p>
            <a:pPr eaLnBrk="1" hangingPunct="1">
              <a:spcAft>
                <a:spcPts val="600"/>
              </a:spcAft>
            </a:pPr>
            <a:r>
              <a:rPr lang="en-US" sz="2800" i="1" dirty="0" smtClean="0">
                <a:latin typeface="Garamond"/>
                <a:cs typeface="Garamond"/>
              </a:rPr>
              <a:t>Table </a:t>
            </a:r>
            <a:r>
              <a:rPr lang="en-US" sz="2800" i="1" dirty="0">
                <a:latin typeface="Garamond"/>
                <a:cs typeface="Garamond"/>
              </a:rPr>
              <a:t>1</a:t>
            </a:r>
            <a:r>
              <a:rPr lang="en-US" sz="2800" i="1" dirty="0" smtClean="0">
                <a:latin typeface="Garamond"/>
                <a:cs typeface="Garamond"/>
              </a:rPr>
              <a:t>. </a:t>
            </a:r>
            <a:r>
              <a:rPr lang="en-US" sz="2800" dirty="0" smtClean="0">
                <a:latin typeface="Garamond"/>
                <a:cs typeface="Garamond"/>
              </a:rPr>
              <a:t>Means and Standard Deviations of Student Outcomes at Each Wave by School</a:t>
            </a:r>
            <a:endParaRPr lang="en-US" sz="3200" dirty="0">
              <a:latin typeface="Garamond"/>
              <a:cs typeface="Garamond"/>
            </a:endParaRPr>
          </a:p>
        </p:txBody>
      </p:sp>
      <p:sp>
        <p:nvSpPr>
          <p:cNvPr id="49" name="Text Placeholder 7"/>
          <p:cNvSpPr txBox="1">
            <a:spLocks/>
          </p:cNvSpPr>
          <p:nvPr/>
        </p:nvSpPr>
        <p:spPr>
          <a:xfrm>
            <a:off x="20482719" y="19324637"/>
            <a:ext cx="10668000" cy="453669"/>
          </a:xfrm>
          <a:prstGeom prst="rect">
            <a:avLst/>
          </a:prstGeom>
        </p:spPr>
        <p:txBody>
          <a:bodyPr/>
          <a:lstStyle/>
          <a:p>
            <a:pPr eaLnBrk="1" hangingPunct="1">
              <a:spcAft>
                <a:spcPts val="600"/>
              </a:spcAft>
            </a:pPr>
            <a:r>
              <a:rPr lang="en-US" sz="2800" i="1" dirty="0" smtClean="0">
                <a:latin typeface="Garamond"/>
                <a:cs typeface="Garamond"/>
              </a:rPr>
              <a:t>Table </a:t>
            </a:r>
            <a:r>
              <a:rPr lang="en-US" sz="2800" i="1" dirty="0">
                <a:latin typeface="Garamond"/>
                <a:cs typeface="Garamond"/>
              </a:rPr>
              <a:t>2</a:t>
            </a:r>
            <a:r>
              <a:rPr lang="en-US" sz="2800" i="1" dirty="0" smtClean="0">
                <a:latin typeface="Garamond"/>
                <a:cs typeface="Garamond"/>
              </a:rPr>
              <a:t>. </a:t>
            </a:r>
            <a:r>
              <a:rPr lang="en-US" sz="2800" dirty="0" smtClean="0">
                <a:latin typeface="Garamond"/>
                <a:cs typeface="Garamond"/>
              </a:rPr>
              <a:t>Correlation Coefficients of Regulation Skills  and  Discipline Rates</a:t>
            </a:r>
          </a:p>
        </p:txBody>
      </p:sp>
      <p:graphicFrame>
        <p:nvGraphicFramePr>
          <p:cNvPr id="2" name="Table 1"/>
          <p:cNvGraphicFramePr>
            <a:graphicFrameLocks noGrp="1"/>
          </p:cNvGraphicFramePr>
          <p:nvPr>
            <p:extLst>
              <p:ext uri="{D42A27DB-BD31-4B8C-83A1-F6EECF244321}">
                <p14:modId xmlns:p14="http://schemas.microsoft.com/office/powerpoint/2010/main" val="1353537147"/>
              </p:ext>
            </p:extLst>
          </p:nvPr>
        </p:nvGraphicFramePr>
        <p:xfrm>
          <a:off x="10652919" y="26487437"/>
          <a:ext cx="21852099" cy="2588895"/>
        </p:xfrm>
        <a:graphic>
          <a:graphicData uri="http://schemas.openxmlformats.org/drawingml/2006/table">
            <a:tbl>
              <a:tblPr/>
              <a:tblGrid>
                <a:gridCol w="1735154"/>
                <a:gridCol w="2060497"/>
                <a:gridCol w="3009408"/>
                <a:gridCol w="3009408"/>
                <a:gridCol w="3009408"/>
                <a:gridCol w="3009408"/>
                <a:gridCol w="3009408"/>
                <a:gridCol w="3009408"/>
              </a:tblGrid>
              <a:tr h="418162">
                <a:tc>
                  <a:txBody>
                    <a:bodyPr/>
                    <a:lstStyle/>
                    <a:p>
                      <a:pPr algn="ctr" fontAlgn="b"/>
                      <a:r>
                        <a:rPr lang="en-US" sz="2800" b="0" i="0" u="none" strike="noStrike" dirty="0">
                          <a:solidFill>
                            <a:srgbClr val="000000"/>
                          </a:solidFill>
                          <a:effectLst/>
                          <a:latin typeface="Garamond" panose="02020404030301010803" pitchFamily="18" charset="0"/>
                        </a:rPr>
                        <a:t>School</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Positive Classroom Practices Fall</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Positive Classroom Practices Winter</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00"/>
                          </a:solidFill>
                          <a:effectLst/>
                          <a:latin typeface="Garamond" panose="02020404030301010803" pitchFamily="18" charset="0"/>
                        </a:rPr>
                        <a:t>Positive Classroom Practices Spring</a:t>
                      </a:r>
                    </a:p>
                  </a:txBody>
                  <a:tcPr marL="9525" marR="9525" marT="9525"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Classroom Regulation Fall</a:t>
                      </a:r>
                    </a:p>
                  </a:txBody>
                  <a:tcPr marL="9525" marR="9525" marT="9525"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00"/>
                          </a:solidFill>
                          <a:effectLst/>
                          <a:latin typeface="Garamond" panose="02020404030301010803" pitchFamily="18" charset="0"/>
                        </a:rPr>
                        <a:t>Classroom Regulation Winter</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Classroom Regulation Spring</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418162">
                <a:tc>
                  <a:txBody>
                    <a:bodyPr/>
                    <a:lstStyle/>
                    <a:p>
                      <a:pPr algn="ctr" fontAlgn="b"/>
                      <a:r>
                        <a:rPr lang="en-US" sz="2800" b="0" i="0" u="none" strike="noStrike" dirty="0" smtClean="0">
                          <a:solidFill>
                            <a:srgbClr val="000000"/>
                          </a:solidFill>
                          <a:effectLst/>
                          <a:latin typeface="Garamond" panose="02020404030301010803" pitchFamily="18" charset="0"/>
                        </a:rPr>
                        <a:t>School 2</a:t>
                      </a:r>
                    </a:p>
                    <a:p>
                      <a:pPr algn="ctr" fontAlgn="b"/>
                      <a:r>
                        <a:rPr lang="en-US" sz="2800" b="0" i="0" u="none" strike="noStrike" dirty="0" smtClean="0">
                          <a:solidFill>
                            <a:srgbClr val="000000"/>
                          </a:solidFill>
                          <a:effectLst/>
                          <a:latin typeface="Garamond" panose="02020404030301010803" pitchFamily="18" charset="0"/>
                        </a:rPr>
                        <a:t>(N </a:t>
                      </a:r>
                      <a:r>
                        <a:rPr lang="en-US" sz="2800" b="0" i="0" u="none" strike="noStrike" dirty="0">
                          <a:solidFill>
                            <a:srgbClr val="000000"/>
                          </a:solidFill>
                          <a:effectLst/>
                          <a:latin typeface="Garamond" panose="02020404030301010803" pitchFamily="18" charset="0"/>
                        </a:rPr>
                        <a:t>= 25)</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00"/>
                          </a:solidFill>
                          <a:effectLst/>
                          <a:latin typeface="Garamond" panose="02020404030301010803" pitchFamily="18" charset="0"/>
                        </a:rPr>
                        <a:t>Mean (SD)</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3.07 (0.44)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00"/>
                          </a:solidFill>
                          <a:effectLst/>
                          <a:latin typeface="Garamond" panose="02020404030301010803" pitchFamily="18" charset="0"/>
                        </a:rPr>
                        <a:t>3.24 (0.39)</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00"/>
                          </a:solidFill>
                          <a:effectLst/>
                          <a:latin typeface="Garamond" panose="02020404030301010803" pitchFamily="18" charset="0"/>
                        </a:rPr>
                        <a:t>3.47 (0.56)</a:t>
                      </a:r>
                    </a:p>
                  </a:txBody>
                  <a:tcPr marL="9525" marR="9525" marT="9525"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61.82 (15.48)</a:t>
                      </a:r>
                    </a:p>
                  </a:txBody>
                  <a:tcPr marL="9525" marR="9525" marT="9525"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71.85 (13.85)</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00"/>
                          </a:solidFill>
                          <a:effectLst/>
                          <a:latin typeface="Garamond" panose="02020404030301010803" pitchFamily="18" charset="0"/>
                        </a:rPr>
                        <a:t>73.88 (15.22)</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8162">
                <a:tc>
                  <a:txBody>
                    <a:bodyPr/>
                    <a:lstStyle/>
                    <a:p>
                      <a:pPr algn="ctr" fontAlgn="b"/>
                      <a:r>
                        <a:rPr lang="en-US" sz="2800" b="0" i="0" u="none" strike="noStrike" dirty="0" smtClean="0">
                          <a:solidFill>
                            <a:srgbClr val="000000"/>
                          </a:solidFill>
                          <a:effectLst/>
                          <a:latin typeface="Garamond" panose="02020404030301010803" pitchFamily="18" charset="0"/>
                        </a:rPr>
                        <a:t>School 3</a:t>
                      </a:r>
                    </a:p>
                    <a:p>
                      <a:pPr algn="ctr" fontAlgn="b"/>
                      <a:r>
                        <a:rPr lang="en-US" sz="2800" b="0" i="0" u="none" strike="noStrike" dirty="0" smtClean="0">
                          <a:solidFill>
                            <a:srgbClr val="000000"/>
                          </a:solidFill>
                          <a:effectLst/>
                          <a:latin typeface="Garamond" panose="02020404030301010803" pitchFamily="18" charset="0"/>
                        </a:rPr>
                        <a:t>(N </a:t>
                      </a:r>
                      <a:r>
                        <a:rPr lang="en-US" sz="2800" b="0" i="0" u="none" strike="noStrike" dirty="0">
                          <a:solidFill>
                            <a:srgbClr val="000000"/>
                          </a:solidFill>
                          <a:effectLst/>
                          <a:latin typeface="Garamond" panose="02020404030301010803" pitchFamily="18" charset="0"/>
                        </a:rPr>
                        <a:t>= 15)</a:t>
                      </a:r>
                    </a:p>
                  </a:txBody>
                  <a:tcPr marL="9525" marR="9525" marT="9525" marB="0" anchor="b">
                    <a:lnL>
                      <a:noFill/>
                    </a:lnL>
                    <a:lnR>
                      <a:noFill/>
                    </a:lnR>
                    <a:lnT w="635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Mean (SD)</a:t>
                      </a:r>
                    </a:p>
                  </a:txBody>
                  <a:tcPr marL="9525" marR="9525" marT="9525" marB="0" anchor="b">
                    <a:lnL>
                      <a:noFill/>
                    </a:lnL>
                    <a:lnR>
                      <a:noFill/>
                    </a:lnR>
                    <a:lnT w="635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3.16 (0.56)</a:t>
                      </a:r>
                    </a:p>
                  </a:txBody>
                  <a:tcPr marL="9525" marR="9525" marT="9525" marB="0" anchor="b">
                    <a:lnL>
                      <a:noFill/>
                    </a:lnL>
                    <a:lnR>
                      <a:noFill/>
                    </a:lnR>
                    <a:lnT w="635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3.35 (0.59)</a:t>
                      </a:r>
                    </a:p>
                  </a:txBody>
                  <a:tcPr marL="9525" marR="9525" marT="9525" marB="0" anchor="b">
                    <a:lnL>
                      <a:noFill/>
                    </a:lnL>
                    <a:lnR>
                      <a:noFill/>
                    </a:lnR>
                    <a:lnT w="635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3.76 (0.42)</a:t>
                      </a:r>
                    </a:p>
                  </a:txBody>
                  <a:tcPr marL="9525" marR="9525" marT="9525"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80.5 (9.51)</a:t>
                      </a:r>
                    </a:p>
                  </a:txBody>
                  <a:tcPr marL="9525" marR="9525" marT="9525"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81.7 (8.27)</a:t>
                      </a:r>
                    </a:p>
                  </a:txBody>
                  <a:tcPr marL="9525" marR="9525" marT="9525" marB="0" anchor="b">
                    <a:lnL>
                      <a:noFill/>
                    </a:lnL>
                    <a:lnR>
                      <a:noFill/>
                    </a:lnR>
                    <a:lnT w="635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88.99 (6.28)</a:t>
                      </a:r>
                    </a:p>
                  </a:txBody>
                  <a:tcPr marL="9525" marR="9525" marT="9525" marB="0" anchor="b">
                    <a:lnL>
                      <a:noFill/>
                    </a:lnL>
                    <a:lnR>
                      <a:noFill/>
                    </a:lnR>
                    <a:lnT w="635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sp>
        <p:nvSpPr>
          <p:cNvPr id="5" name="TextBox 4"/>
          <p:cNvSpPr txBox="1"/>
          <p:nvPr/>
        </p:nvSpPr>
        <p:spPr>
          <a:xfrm>
            <a:off x="10591959" y="25649237"/>
            <a:ext cx="16139159" cy="523220"/>
          </a:xfrm>
          <a:prstGeom prst="rect">
            <a:avLst/>
          </a:prstGeom>
          <a:noFill/>
        </p:spPr>
        <p:txBody>
          <a:bodyPr wrap="square" rtlCol="0">
            <a:spAutoFit/>
          </a:bodyPr>
          <a:lstStyle/>
          <a:p>
            <a:r>
              <a:rPr lang="en-US" sz="2800" i="1" dirty="0" smtClean="0">
                <a:latin typeface="Garamond" panose="02020404030301010803" pitchFamily="18" charset="0"/>
              </a:rPr>
              <a:t>Table 3. </a:t>
            </a:r>
            <a:r>
              <a:rPr lang="en-US" sz="2800" dirty="0" smtClean="0">
                <a:latin typeface="Garamond" panose="02020404030301010803" pitchFamily="18" charset="0"/>
              </a:rPr>
              <a:t>Means and Standard Deviations of Classroom Outcomes at Each Wave by School</a:t>
            </a:r>
            <a:endParaRPr lang="en-US" sz="2800" i="1" dirty="0">
              <a:latin typeface="Garamond" panose="02020404030301010803" pitchFamily="18" charset="0"/>
            </a:endParaRPr>
          </a:p>
        </p:txBody>
      </p:sp>
      <p:sp>
        <p:nvSpPr>
          <p:cNvPr id="6" name="TextBox 5"/>
          <p:cNvSpPr txBox="1"/>
          <p:nvPr/>
        </p:nvSpPr>
        <p:spPr>
          <a:xfrm>
            <a:off x="10576718" y="23236912"/>
            <a:ext cx="21640800" cy="2031325"/>
          </a:xfrm>
          <a:prstGeom prst="rect">
            <a:avLst/>
          </a:prstGeom>
          <a:noFill/>
        </p:spPr>
        <p:txBody>
          <a:bodyPr wrap="square" rtlCol="0">
            <a:spAutoFit/>
          </a:bodyPr>
          <a:lstStyle/>
          <a:p>
            <a:pPr>
              <a:spcAft>
                <a:spcPts val="600"/>
              </a:spcAft>
              <a:tabLst>
                <a:tab pos="10467975" algn="l"/>
              </a:tabLst>
            </a:pPr>
            <a:r>
              <a:rPr lang="en-US" sz="3200" b="1" u="sng" dirty="0" smtClean="0">
                <a:latin typeface="Garamond"/>
                <a:cs typeface="Garamond"/>
              </a:rPr>
              <a:t>Classroom Outcomes</a:t>
            </a:r>
            <a:endParaRPr lang="en-US" sz="3200" dirty="0" smtClean="0">
              <a:latin typeface="Garamond" panose="02020404030301010803" pitchFamily="18" charset="0"/>
              <a:cs typeface="Garamond"/>
            </a:endParaRPr>
          </a:p>
          <a:p>
            <a:pPr marL="457200" indent="-457200" eaLnBrk="1" hangingPunct="1">
              <a:spcAft>
                <a:spcPts val="600"/>
              </a:spcAft>
              <a:buFont typeface="Arial" panose="020B0604020202020204" pitchFamily="34" charset="0"/>
              <a:buChar char="•"/>
              <a:tabLst>
                <a:tab pos="10467975" algn="l"/>
              </a:tabLst>
            </a:pPr>
            <a:r>
              <a:rPr lang="en-US" sz="2800" dirty="0" smtClean="0">
                <a:latin typeface="Garamond" panose="02020404030301010803" pitchFamily="18" charset="0"/>
                <a:cs typeface="Garamond"/>
              </a:rPr>
              <a:t>Mean levels </a:t>
            </a:r>
            <a:r>
              <a:rPr lang="en-US" sz="2800" dirty="0">
                <a:latin typeface="Garamond" panose="02020404030301010803" pitchFamily="18" charset="0"/>
                <a:cs typeface="Garamond"/>
              </a:rPr>
              <a:t>of </a:t>
            </a:r>
            <a:r>
              <a:rPr lang="en-US" sz="2800" dirty="0" smtClean="0">
                <a:latin typeface="Garamond" panose="02020404030301010803" pitchFamily="18" charset="0"/>
                <a:cs typeface="Garamond"/>
              </a:rPr>
              <a:t>both classroom outcomes </a:t>
            </a:r>
            <a:r>
              <a:rPr lang="en-US" sz="2800" dirty="0">
                <a:latin typeface="Garamond" panose="02020404030301010803" pitchFamily="18" charset="0"/>
                <a:cs typeface="Garamond"/>
              </a:rPr>
              <a:t>increased over the school </a:t>
            </a:r>
            <a:r>
              <a:rPr lang="en-US" sz="2800" dirty="0" smtClean="0">
                <a:latin typeface="Garamond" panose="02020404030301010803" pitchFamily="18" charset="0"/>
                <a:cs typeface="Garamond"/>
              </a:rPr>
              <a:t>year, and the mean differences between Fall and Spring are statistically significant. </a:t>
            </a:r>
          </a:p>
          <a:p>
            <a:pPr marL="457200" indent="-457200" eaLnBrk="1" hangingPunct="1">
              <a:spcAft>
                <a:spcPts val="600"/>
              </a:spcAft>
              <a:buFont typeface="Arial" panose="020B0604020202020204" pitchFamily="34" charset="0"/>
              <a:buChar char="•"/>
              <a:tabLst>
                <a:tab pos="10467975" algn="l"/>
              </a:tabLst>
            </a:pPr>
            <a:r>
              <a:rPr lang="en-US" sz="2800" dirty="0" smtClean="0">
                <a:latin typeface="Garamond" panose="02020404030301010803" pitchFamily="18" charset="0"/>
                <a:cs typeface="Garamond"/>
              </a:rPr>
              <a:t>In other words, classroom </a:t>
            </a:r>
            <a:r>
              <a:rPr lang="en-US" sz="2800" dirty="0">
                <a:latin typeface="Garamond" panose="02020404030301010803" pitchFamily="18" charset="0"/>
                <a:cs typeface="Garamond"/>
              </a:rPr>
              <a:t>practices became more </a:t>
            </a:r>
            <a:r>
              <a:rPr lang="en-US" sz="2800" dirty="0" smtClean="0">
                <a:latin typeface="Garamond" panose="02020404030301010803" pitchFamily="18" charset="0"/>
                <a:cs typeface="Garamond"/>
              </a:rPr>
              <a:t>positive </a:t>
            </a:r>
            <a:r>
              <a:rPr lang="en-US" sz="2800" dirty="0">
                <a:latin typeface="Garamond" panose="02020404030301010803" pitchFamily="18" charset="0"/>
              </a:rPr>
              <a:t>(e.g., teachers were employing more positive discipline strategies and were more effectively supporting executive function and self-regulation),</a:t>
            </a:r>
            <a:r>
              <a:rPr lang="en-US" sz="2800" dirty="0" smtClean="0">
                <a:latin typeface="Garamond" panose="02020404030301010803" pitchFamily="18" charset="0"/>
                <a:cs typeface="Garamond"/>
              </a:rPr>
              <a:t> </a:t>
            </a:r>
            <a:r>
              <a:rPr lang="en-US" sz="2800">
                <a:latin typeface="Garamond" panose="02020404030301010803" pitchFamily="18" charset="0"/>
                <a:cs typeface="Garamond"/>
              </a:rPr>
              <a:t>and </a:t>
            </a:r>
            <a:r>
              <a:rPr lang="en-US" sz="2800" smtClean="0">
                <a:latin typeface="Garamond" panose="02020404030301010803" pitchFamily="18" charset="0"/>
                <a:cs typeface="Garamond"/>
              </a:rPr>
              <a:t>classrooms </a:t>
            </a:r>
            <a:r>
              <a:rPr lang="en-US" sz="2800" dirty="0" smtClean="0">
                <a:latin typeface="Garamond" panose="02020404030301010803" pitchFamily="18" charset="0"/>
                <a:cs typeface="Garamond"/>
              </a:rPr>
              <a:t>overall </a:t>
            </a:r>
            <a:r>
              <a:rPr lang="en-US" sz="2800" dirty="0">
                <a:latin typeface="Garamond" panose="02020404030301010803" pitchFamily="18" charset="0"/>
                <a:cs typeface="Garamond"/>
              </a:rPr>
              <a:t>displayed more regulated behavior as the school year progressed.</a:t>
            </a:r>
          </a:p>
        </p:txBody>
      </p:sp>
      <p:sp>
        <p:nvSpPr>
          <p:cNvPr id="51" name="Text Placeholder 7"/>
          <p:cNvSpPr txBox="1">
            <a:spLocks/>
          </p:cNvSpPr>
          <p:nvPr/>
        </p:nvSpPr>
        <p:spPr>
          <a:xfrm>
            <a:off x="32750919" y="5520340"/>
            <a:ext cx="9525000" cy="4431697"/>
          </a:xfrm>
          <a:prstGeom prst="rect">
            <a:avLst/>
          </a:prstGeom>
        </p:spPr>
        <p:txBody>
          <a:bodyPr/>
          <a:lstStyle/>
          <a:p>
            <a:pPr marL="571500" indent="-571500">
              <a:buSzPts val="2800"/>
              <a:buFont typeface="Arial" panose="020B0604020202020204" pitchFamily="34" charset="0"/>
              <a:buChar char="•"/>
            </a:pPr>
            <a:r>
              <a:rPr lang="en-US" sz="2800" dirty="0" smtClean="0">
                <a:latin typeface="Garamond" panose="02020404030301010803" pitchFamily="18" charset="0"/>
              </a:rPr>
              <a:t>Paired samples t-tests were used to examine the statistical significance of the Fall to Spring difference, as well as the change between each wave.</a:t>
            </a:r>
          </a:p>
          <a:p>
            <a:pPr marL="571500" indent="-571500">
              <a:buSzPts val="2800"/>
              <a:buFont typeface="Arial" panose="020B0604020202020204" pitchFamily="34" charset="0"/>
              <a:buChar char="•"/>
            </a:pPr>
            <a:r>
              <a:rPr lang="en-US" sz="2800" dirty="0" smtClean="0">
                <a:latin typeface="Garamond" panose="02020404030301010803" pitchFamily="18" charset="0"/>
              </a:rPr>
              <a:t>To confirm results, we employed a regression model using standard regression with post (Spring or Winter)</a:t>
            </a:r>
            <a:r>
              <a:rPr lang="en-US" sz="2800" dirty="0">
                <a:latin typeface="Garamond" panose="02020404030301010803" pitchFamily="18" charset="0"/>
              </a:rPr>
              <a:t> </a:t>
            </a:r>
            <a:r>
              <a:rPr lang="en-US" sz="2800" dirty="0" smtClean="0">
                <a:latin typeface="Garamond" panose="02020404030301010803" pitchFamily="18" charset="0"/>
              </a:rPr>
              <a:t>scores </a:t>
            </a:r>
            <a:r>
              <a:rPr lang="en-US" sz="2800" dirty="0">
                <a:latin typeface="Garamond" panose="02020404030301010803" pitchFamily="18" charset="0"/>
              </a:rPr>
              <a:t>as the dependent variable and a school dummy </a:t>
            </a:r>
            <a:r>
              <a:rPr lang="en-US" sz="2800" dirty="0" smtClean="0">
                <a:latin typeface="Garamond" panose="02020404030301010803" pitchFamily="18" charset="0"/>
              </a:rPr>
              <a:t>(School 2 vs</a:t>
            </a:r>
            <a:r>
              <a:rPr lang="en-US" sz="2800" dirty="0">
                <a:latin typeface="Garamond" panose="02020404030301010803" pitchFamily="18" charset="0"/>
              </a:rPr>
              <a:t>. </a:t>
            </a:r>
            <a:r>
              <a:rPr lang="en-US" sz="2800" dirty="0" smtClean="0">
                <a:latin typeface="Garamond" panose="02020404030301010803" pitchFamily="18" charset="0"/>
              </a:rPr>
              <a:t>School 3) </a:t>
            </a:r>
            <a:r>
              <a:rPr lang="en-US" sz="2800" dirty="0">
                <a:latin typeface="Garamond" panose="02020404030301010803" pitchFamily="18" charset="0"/>
              </a:rPr>
              <a:t>and the relevant pre-test </a:t>
            </a:r>
            <a:r>
              <a:rPr lang="en-US" sz="2800" dirty="0" smtClean="0">
                <a:latin typeface="Garamond" panose="02020404030301010803" pitchFamily="18" charset="0"/>
              </a:rPr>
              <a:t>(Fall </a:t>
            </a:r>
            <a:r>
              <a:rPr lang="en-US" sz="2800" dirty="0">
                <a:latin typeface="Garamond" panose="02020404030301010803" pitchFamily="18" charset="0"/>
              </a:rPr>
              <a:t>or </a:t>
            </a:r>
            <a:r>
              <a:rPr lang="en-US" sz="2800" dirty="0" smtClean="0">
                <a:latin typeface="Garamond" panose="02020404030301010803" pitchFamily="18" charset="0"/>
              </a:rPr>
              <a:t>Winter</a:t>
            </a:r>
            <a:r>
              <a:rPr lang="en-US" sz="2800" dirty="0">
                <a:latin typeface="Garamond" panose="02020404030301010803" pitchFamily="18" charset="0"/>
              </a:rPr>
              <a:t>) as predictors. </a:t>
            </a:r>
            <a:r>
              <a:rPr lang="en-US" sz="2800" dirty="0" smtClean="0">
                <a:latin typeface="Garamond" panose="02020404030301010803" pitchFamily="18" charset="0"/>
              </a:rPr>
              <a:t>For </a:t>
            </a:r>
            <a:r>
              <a:rPr lang="en-US" sz="2800" dirty="0">
                <a:latin typeface="Garamond" panose="02020404030301010803" pitchFamily="18" charset="0"/>
              </a:rPr>
              <a:t>student outcomes, findings were confirmed using mixed effects regression in which the standard errors are adjusted for the clustering of students in classrooms</a:t>
            </a:r>
            <a:r>
              <a:rPr lang="en-US" sz="2800" dirty="0" smtClean="0">
                <a:latin typeface="Garamond" panose="02020404030301010803" pitchFamily="18" charset="0"/>
              </a:rPr>
              <a:t>.</a:t>
            </a:r>
            <a:endParaRPr lang="en-US" sz="2800" dirty="0">
              <a:latin typeface="Times New Roman"/>
              <a:ea typeface="ＭＳ 明朝"/>
            </a:endParaRPr>
          </a:p>
        </p:txBody>
      </p:sp>
      <p:sp>
        <p:nvSpPr>
          <p:cNvPr id="52" name="TextBox 26"/>
          <p:cNvSpPr txBox="1">
            <a:spLocks noChangeArrowheads="1"/>
          </p:cNvSpPr>
          <p:nvPr/>
        </p:nvSpPr>
        <p:spPr bwMode="auto">
          <a:xfrm>
            <a:off x="32734469" y="4672151"/>
            <a:ext cx="9601200" cy="707886"/>
          </a:xfrm>
          <a:prstGeom prst="rect">
            <a:avLst/>
          </a:prstGeom>
          <a:solidFill>
            <a:schemeClr val="accent6">
              <a:lumMod val="75000"/>
            </a:schemeClr>
          </a:solidFill>
          <a:ln>
            <a:noFill/>
          </a:ln>
        </p:spPr>
        <p:txBody>
          <a:bodyPr wrap="square">
            <a:spAutoFit/>
          </a:bodyPr>
          <a:lstStyle>
            <a:lvl1pPr eaLnBrk="0" hangingPunct="0">
              <a:defRPr sz="8000">
                <a:solidFill>
                  <a:schemeClr val="tx1"/>
                </a:solidFill>
                <a:latin typeface="Arial" charset="0"/>
                <a:ea typeface="Arial" charset="0"/>
                <a:cs typeface="Arial" charset="0"/>
              </a:defRPr>
            </a:lvl1pPr>
            <a:lvl2pPr marL="742950" indent="-285750" eaLnBrk="0" hangingPunct="0">
              <a:defRPr sz="8000">
                <a:solidFill>
                  <a:schemeClr val="tx1"/>
                </a:solidFill>
                <a:latin typeface="Arial" charset="0"/>
                <a:ea typeface="Arial" charset="0"/>
                <a:cs typeface="Arial" charset="0"/>
              </a:defRPr>
            </a:lvl2pPr>
            <a:lvl3pPr marL="1143000" indent="-228600" eaLnBrk="0" hangingPunct="0">
              <a:defRPr sz="8000">
                <a:solidFill>
                  <a:schemeClr val="tx1"/>
                </a:solidFill>
                <a:latin typeface="Arial" charset="0"/>
                <a:ea typeface="Arial" charset="0"/>
                <a:cs typeface="Arial" charset="0"/>
              </a:defRPr>
            </a:lvl3pPr>
            <a:lvl4pPr marL="1600200" indent="-228600" eaLnBrk="0" hangingPunct="0">
              <a:defRPr sz="8000">
                <a:solidFill>
                  <a:schemeClr val="tx1"/>
                </a:solidFill>
                <a:latin typeface="Arial" charset="0"/>
                <a:ea typeface="Arial" charset="0"/>
                <a:cs typeface="Arial" charset="0"/>
              </a:defRPr>
            </a:lvl4pPr>
            <a:lvl5pPr marL="2057400" indent="-228600" eaLnBrk="0" hangingPunct="0">
              <a:defRPr sz="8000">
                <a:solidFill>
                  <a:schemeClr val="tx1"/>
                </a:solidFill>
                <a:latin typeface="Arial" charset="0"/>
                <a:ea typeface="Arial" charset="0"/>
                <a:cs typeface="Arial" charset="0"/>
              </a:defRPr>
            </a:lvl5pPr>
            <a:lvl6pPr marL="2514600" indent="-228600" defTabSz="4075113" eaLnBrk="0" fontAlgn="base" hangingPunct="0">
              <a:spcBef>
                <a:spcPct val="0"/>
              </a:spcBef>
              <a:spcAft>
                <a:spcPct val="0"/>
              </a:spcAft>
              <a:defRPr sz="8000">
                <a:solidFill>
                  <a:schemeClr val="tx1"/>
                </a:solidFill>
                <a:latin typeface="Arial" charset="0"/>
                <a:ea typeface="Arial" charset="0"/>
                <a:cs typeface="Arial" charset="0"/>
              </a:defRPr>
            </a:lvl6pPr>
            <a:lvl7pPr marL="2971800" indent="-228600" defTabSz="4075113" eaLnBrk="0" fontAlgn="base" hangingPunct="0">
              <a:spcBef>
                <a:spcPct val="0"/>
              </a:spcBef>
              <a:spcAft>
                <a:spcPct val="0"/>
              </a:spcAft>
              <a:defRPr sz="8000">
                <a:solidFill>
                  <a:schemeClr val="tx1"/>
                </a:solidFill>
                <a:latin typeface="Arial" charset="0"/>
                <a:ea typeface="Arial" charset="0"/>
                <a:cs typeface="Arial" charset="0"/>
              </a:defRPr>
            </a:lvl7pPr>
            <a:lvl8pPr marL="3429000" indent="-228600" defTabSz="4075113" eaLnBrk="0" fontAlgn="base" hangingPunct="0">
              <a:spcBef>
                <a:spcPct val="0"/>
              </a:spcBef>
              <a:spcAft>
                <a:spcPct val="0"/>
              </a:spcAft>
              <a:defRPr sz="8000">
                <a:solidFill>
                  <a:schemeClr val="tx1"/>
                </a:solidFill>
                <a:latin typeface="Arial" charset="0"/>
                <a:ea typeface="Arial" charset="0"/>
                <a:cs typeface="Arial" charset="0"/>
              </a:defRPr>
            </a:lvl8pPr>
            <a:lvl9pPr marL="3886200" indent="-228600" defTabSz="4075113" eaLnBrk="0" fontAlgn="base" hangingPunct="0">
              <a:spcBef>
                <a:spcPct val="0"/>
              </a:spcBef>
              <a:spcAft>
                <a:spcPct val="0"/>
              </a:spcAft>
              <a:defRPr sz="8000">
                <a:solidFill>
                  <a:schemeClr val="tx1"/>
                </a:solidFill>
                <a:latin typeface="Arial" charset="0"/>
                <a:ea typeface="Arial" charset="0"/>
                <a:cs typeface="Arial" charset="0"/>
              </a:defRPr>
            </a:lvl9pPr>
          </a:lstStyle>
          <a:p>
            <a:pPr algn="ctr" eaLnBrk="1" hangingPunct="1"/>
            <a:r>
              <a:rPr lang="en-US" altLang="en-US" sz="4000" b="1" dirty="0" smtClean="0">
                <a:solidFill>
                  <a:schemeClr val="bg1"/>
                </a:solidFill>
                <a:latin typeface="Garamond" charset="0"/>
                <a:ea typeface="Garamond" charset="0"/>
                <a:cs typeface="Garamond" charset="0"/>
              </a:rPr>
              <a:t>Methods</a:t>
            </a:r>
            <a:endParaRPr lang="en-US" altLang="en-US" sz="4000" b="1" dirty="0">
              <a:solidFill>
                <a:schemeClr val="bg1"/>
              </a:solidFill>
              <a:latin typeface="Garamond" charset="0"/>
              <a:ea typeface="Garamond" charset="0"/>
              <a:cs typeface="Garamond" charset="0"/>
            </a:endParaRPr>
          </a:p>
        </p:txBody>
      </p:sp>
      <p:sp>
        <p:nvSpPr>
          <p:cNvPr id="46" name="TextBox 45"/>
          <p:cNvSpPr txBox="1"/>
          <p:nvPr/>
        </p:nvSpPr>
        <p:spPr>
          <a:xfrm>
            <a:off x="594519" y="22089923"/>
            <a:ext cx="9601200" cy="7663636"/>
          </a:xfrm>
          <a:prstGeom prst="rect">
            <a:avLst/>
          </a:prstGeom>
          <a:noFill/>
        </p:spPr>
        <p:txBody>
          <a:bodyPr wrap="square" rtlCol="0">
            <a:spAutoFit/>
          </a:bodyPr>
          <a:lstStyle/>
          <a:p>
            <a:pPr>
              <a:buSzPts val="2800"/>
            </a:pPr>
            <a:r>
              <a:rPr lang="en-US" sz="3200" b="1" dirty="0">
                <a:latin typeface="Garamond"/>
              </a:rPr>
              <a:t>Sample &amp; Data Collection Procedure:</a:t>
            </a:r>
            <a:endParaRPr lang="en-US" sz="3200" dirty="0">
              <a:latin typeface="Garamond"/>
            </a:endParaRPr>
          </a:p>
          <a:p>
            <a:pPr>
              <a:buSzPts val="2800"/>
            </a:pPr>
            <a:r>
              <a:rPr lang="en-US" sz="2800" dirty="0">
                <a:latin typeface="Garamond"/>
              </a:rPr>
              <a:t>Brain Games were implemented in 3 low-income schools in a southern state over the course of the 2015-2016 school year</a:t>
            </a:r>
            <a:r>
              <a:rPr lang="en-US" sz="2800" dirty="0" smtClean="0">
                <a:latin typeface="Garamond"/>
              </a:rPr>
              <a:t>.</a:t>
            </a:r>
          </a:p>
          <a:p>
            <a:pPr marL="457200" indent="-409575">
              <a:buSzPts val="2800"/>
              <a:buFont typeface="Arial" panose="020B0604020202020204" pitchFamily="34" charset="0"/>
              <a:buChar char="•"/>
            </a:pPr>
            <a:r>
              <a:rPr lang="en-US" sz="2800" dirty="0" smtClean="0">
                <a:latin typeface="Garamond"/>
              </a:rPr>
              <a:t>Total number of participating students = 1,248</a:t>
            </a:r>
          </a:p>
          <a:p>
            <a:pPr marL="457200" indent="-409575">
              <a:buSzPts val="2800"/>
              <a:buFont typeface="Arial" panose="020B0604020202020204" pitchFamily="34" charset="0"/>
              <a:buChar char="•"/>
            </a:pPr>
            <a:r>
              <a:rPr lang="en-US" sz="2800" dirty="0" smtClean="0">
                <a:latin typeface="Garamond"/>
              </a:rPr>
              <a:t>Total number of participating classrooms = 47</a:t>
            </a:r>
          </a:p>
          <a:p>
            <a:pPr marL="457200" indent="-409575">
              <a:buSzPts val="2800"/>
              <a:buFont typeface="Arial" panose="020B0604020202020204" pitchFamily="34" charset="0"/>
              <a:buChar char="•"/>
            </a:pPr>
            <a:r>
              <a:rPr lang="en-US" sz="2800" dirty="0" smtClean="0">
                <a:latin typeface="Garamond"/>
              </a:rPr>
              <a:t>Teachers </a:t>
            </a:r>
            <a:r>
              <a:rPr lang="en-US" sz="2800" dirty="0">
                <a:latin typeface="Garamond"/>
              </a:rPr>
              <a:t>and staff from </a:t>
            </a:r>
            <a:r>
              <a:rPr lang="en-US" sz="2800" dirty="0" smtClean="0">
                <a:latin typeface="Garamond"/>
              </a:rPr>
              <a:t>Schools </a:t>
            </a:r>
            <a:r>
              <a:rPr lang="en-US" sz="2800" dirty="0">
                <a:latin typeface="Garamond"/>
              </a:rPr>
              <a:t>1 and 2 were trained in </a:t>
            </a:r>
            <a:r>
              <a:rPr lang="en-US" sz="2800" dirty="0" smtClean="0">
                <a:latin typeface="Garamond"/>
              </a:rPr>
              <a:t>Fall </a:t>
            </a:r>
            <a:r>
              <a:rPr lang="en-US" sz="2800" dirty="0">
                <a:latin typeface="Garamond"/>
              </a:rPr>
              <a:t>2015 and participated in a booster </a:t>
            </a:r>
            <a:r>
              <a:rPr lang="en-US" sz="2800" dirty="0" smtClean="0">
                <a:latin typeface="Garamond"/>
              </a:rPr>
              <a:t>training in </a:t>
            </a:r>
            <a:r>
              <a:rPr lang="en-US" sz="2800" dirty="0">
                <a:latin typeface="Garamond"/>
              </a:rPr>
              <a:t>W</a:t>
            </a:r>
            <a:r>
              <a:rPr lang="en-US" sz="2800" dirty="0" smtClean="0">
                <a:latin typeface="Garamond"/>
              </a:rPr>
              <a:t>inter </a:t>
            </a:r>
            <a:r>
              <a:rPr lang="en-US" sz="2800" dirty="0">
                <a:latin typeface="Garamond"/>
              </a:rPr>
              <a:t>2016</a:t>
            </a:r>
          </a:p>
          <a:p>
            <a:pPr marL="457200" indent="-409575">
              <a:buSzPts val="2800"/>
              <a:buFont typeface="Arial" panose="020B0604020202020204" pitchFamily="34" charset="0"/>
              <a:buChar char="•"/>
            </a:pPr>
            <a:r>
              <a:rPr lang="en-US" sz="2800" dirty="0">
                <a:latin typeface="Garamond"/>
              </a:rPr>
              <a:t>School 3 teachers and staff were trained in January </a:t>
            </a:r>
            <a:r>
              <a:rPr lang="en-US" sz="2800" dirty="0" smtClean="0">
                <a:latin typeface="Garamond"/>
              </a:rPr>
              <a:t>2016</a:t>
            </a:r>
            <a:endParaRPr lang="en-US" sz="2800" dirty="0">
              <a:latin typeface="Garamond"/>
            </a:endParaRPr>
          </a:p>
          <a:p>
            <a:pPr marL="457200" indent="-409575">
              <a:buSzPts val="2800"/>
              <a:buFont typeface="Arial" panose="020B0604020202020204" pitchFamily="34" charset="0"/>
              <a:buChar char="•"/>
            </a:pPr>
            <a:r>
              <a:rPr lang="en-US" sz="2800" dirty="0">
                <a:latin typeface="Garamond"/>
              </a:rPr>
              <a:t>All schools participated in </a:t>
            </a:r>
            <a:r>
              <a:rPr lang="en-US" sz="2800" dirty="0" smtClean="0">
                <a:latin typeface="Garamond"/>
              </a:rPr>
              <a:t>three waves of data collection: Fall </a:t>
            </a:r>
            <a:r>
              <a:rPr lang="en-US" sz="2800" dirty="0">
                <a:latin typeface="Garamond"/>
              </a:rPr>
              <a:t>2015, </a:t>
            </a:r>
            <a:r>
              <a:rPr lang="en-US" sz="2800" dirty="0" smtClean="0">
                <a:latin typeface="Garamond"/>
              </a:rPr>
              <a:t>Winter </a:t>
            </a:r>
            <a:r>
              <a:rPr lang="en-US" sz="2800" dirty="0">
                <a:latin typeface="Garamond"/>
              </a:rPr>
              <a:t>2016, and S</a:t>
            </a:r>
            <a:r>
              <a:rPr lang="en-US" sz="2800" dirty="0" smtClean="0">
                <a:latin typeface="Garamond"/>
              </a:rPr>
              <a:t>pring 2016</a:t>
            </a:r>
            <a:endParaRPr lang="en-US" sz="2800" dirty="0" smtClean="0">
              <a:latin typeface="Garamond"/>
              <a:cs typeface="Garamond"/>
            </a:endParaRPr>
          </a:p>
          <a:p>
            <a:pPr marL="47625">
              <a:buSzPts val="2800"/>
            </a:pPr>
            <a:r>
              <a:rPr lang="en-US" sz="3200" b="1" dirty="0">
                <a:latin typeface="Garamond"/>
              </a:rPr>
              <a:t>Measures</a:t>
            </a:r>
            <a:r>
              <a:rPr lang="en-US" sz="3200" b="1" dirty="0" smtClean="0">
                <a:latin typeface="Garamond"/>
              </a:rPr>
              <a:t>:</a:t>
            </a:r>
            <a:endParaRPr lang="en-US" sz="3200" dirty="0">
              <a:latin typeface="Garamond"/>
              <a:cs typeface="Garamond"/>
            </a:endParaRPr>
          </a:p>
          <a:p>
            <a:pPr marL="457200" indent="-457200">
              <a:buSzPts val="2800"/>
              <a:buFont typeface="Arial" panose="020B0604020202020204" pitchFamily="34" charset="0"/>
              <a:buChar char="•"/>
            </a:pPr>
            <a:r>
              <a:rPr lang="en-US" sz="3000" i="1" dirty="0">
                <a:latin typeface="Garamond"/>
              </a:rPr>
              <a:t>Weekly Implementation </a:t>
            </a:r>
            <a:r>
              <a:rPr lang="en-US" sz="3000" i="1" dirty="0" smtClean="0">
                <a:latin typeface="Garamond"/>
              </a:rPr>
              <a:t>Logs</a:t>
            </a:r>
          </a:p>
          <a:p>
            <a:pPr marL="457200" indent="-457200">
              <a:buSzPts val="2800"/>
              <a:buFont typeface="Arial" panose="020B0604020202020204" pitchFamily="34" charset="0"/>
              <a:buChar char="•"/>
            </a:pPr>
            <a:r>
              <a:rPr lang="en-US" sz="3000" i="1" dirty="0" smtClean="0">
                <a:latin typeface="Garamond"/>
              </a:rPr>
              <a:t>Teacher Ratings of Child  Regulation Skills</a:t>
            </a:r>
          </a:p>
          <a:p>
            <a:pPr marL="457200" indent="-457200">
              <a:buSzPts val="2800"/>
              <a:buFont typeface="Arial" panose="020B0604020202020204" pitchFamily="34" charset="0"/>
              <a:buChar char="•"/>
            </a:pPr>
            <a:r>
              <a:rPr lang="en-US" sz="3000" i="1" dirty="0" smtClean="0">
                <a:latin typeface="Garamond"/>
              </a:rPr>
              <a:t>Teacher-Reported Discipline Rates</a:t>
            </a:r>
          </a:p>
          <a:p>
            <a:pPr marL="457200" indent="-457200">
              <a:buSzPts val="2800"/>
              <a:buFont typeface="Arial" panose="020B0604020202020204" pitchFamily="34" charset="0"/>
              <a:buChar char="•"/>
            </a:pPr>
            <a:r>
              <a:rPr lang="en-US" sz="3000" i="1" dirty="0" smtClean="0">
                <a:latin typeface="Garamond"/>
              </a:rPr>
              <a:t>Observations</a:t>
            </a:r>
            <a:r>
              <a:rPr lang="en-US" sz="3000" dirty="0" smtClean="0">
                <a:latin typeface="Garamond"/>
              </a:rPr>
              <a:t>. </a:t>
            </a:r>
            <a:r>
              <a:rPr lang="en-US" sz="2800" dirty="0" smtClean="0">
                <a:latin typeface="Garamond"/>
              </a:rPr>
              <a:t>Trained observers rated (a) Teaching Strategies and Classroom Practices and (b) The Proportion of Children Displaying Regulated Behavior</a:t>
            </a:r>
            <a:endParaRPr lang="en-US" sz="2800" dirty="0">
              <a:latin typeface="Garamond"/>
            </a:endParaRPr>
          </a:p>
        </p:txBody>
      </p:sp>
      <p:sp>
        <p:nvSpPr>
          <p:cNvPr id="53" name="TextBox 29"/>
          <p:cNvSpPr txBox="1">
            <a:spLocks noChangeArrowheads="1"/>
          </p:cNvSpPr>
          <p:nvPr/>
        </p:nvSpPr>
        <p:spPr bwMode="auto">
          <a:xfrm>
            <a:off x="503238" y="21382037"/>
            <a:ext cx="9601200" cy="707886"/>
          </a:xfrm>
          <a:prstGeom prst="rect">
            <a:avLst/>
          </a:prstGeom>
          <a:solidFill>
            <a:srgbClr val="3366FF"/>
          </a:solidFill>
          <a:ln>
            <a:noFill/>
          </a:ln>
        </p:spPr>
        <p:txBody>
          <a:bodyPr wrap="square">
            <a:spAutoFit/>
          </a:bodyPr>
          <a:lstStyle>
            <a:lvl1pPr eaLnBrk="0" hangingPunct="0">
              <a:defRPr sz="8000">
                <a:solidFill>
                  <a:schemeClr val="tx1"/>
                </a:solidFill>
                <a:latin typeface="Arial" charset="0"/>
                <a:ea typeface="Arial" charset="0"/>
                <a:cs typeface="Arial" charset="0"/>
              </a:defRPr>
            </a:lvl1pPr>
            <a:lvl2pPr marL="742950" indent="-285750" eaLnBrk="0" hangingPunct="0">
              <a:defRPr sz="8000">
                <a:solidFill>
                  <a:schemeClr val="tx1"/>
                </a:solidFill>
                <a:latin typeface="Arial" charset="0"/>
                <a:ea typeface="Arial" charset="0"/>
                <a:cs typeface="Arial" charset="0"/>
              </a:defRPr>
            </a:lvl2pPr>
            <a:lvl3pPr marL="1143000" indent="-228600" eaLnBrk="0" hangingPunct="0">
              <a:defRPr sz="8000">
                <a:solidFill>
                  <a:schemeClr val="tx1"/>
                </a:solidFill>
                <a:latin typeface="Arial" charset="0"/>
                <a:ea typeface="Arial" charset="0"/>
                <a:cs typeface="Arial" charset="0"/>
              </a:defRPr>
            </a:lvl3pPr>
            <a:lvl4pPr marL="1600200" indent="-228600" eaLnBrk="0" hangingPunct="0">
              <a:defRPr sz="8000">
                <a:solidFill>
                  <a:schemeClr val="tx1"/>
                </a:solidFill>
                <a:latin typeface="Arial" charset="0"/>
                <a:ea typeface="Arial" charset="0"/>
                <a:cs typeface="Arial" charset="0"/>
              </a:defRPr>
            </a:lvl4pPr>
            <a:lvl5pPr marL="2057400" indent="-228600" eaLnBrk="0" hangingPunct="0">
              <a:defRPr sz="8000">
                <a:solidFill>
                  <a:schemeClr val="tx1"/>
                </a:solidFill>
                <a:latin typeface="Arial" charset="0"/>
                <a:ea typeface="Arial" charset="0"/>
                <a:cs typeface="Arial" charset="0"/>
              </a:defRPr>
            </a:lvl5pPr>
            <a:lvl6pPr marL="2514600" indent="-228600" defTabSz="4075113" eaLnBrk="0" fontAlgn="base" hangingPunct="0">
              <a:spcBef>
                <a:spcPct val="0"/>
              </a:spcBef>
              <a:spcAft>
                <a:spcPct val="0"/>
              </a:spcAft>
              <a:defRPr sz="8000">
                <a:solidFill>
                  <a:schemeClr val="tx1"/>
                </a:solidFill>
                <a:latin typeface="Arial" charset="0"/>
                <a:ea typeface="Arial" charset="0"/>
                <a:cs typeface="Arial" charset="0"/>
              </a:defRPr>
            </a:lvl6pPr>
            <a:lvl7pPr marL="2971800" indent="-228600" defTabSz="4075113" eaLnBrk="0" fontAlgn="base" hangingPunct="0">
              <a:spcBef>
                <a:spcPct val="0"/>
              </a:spcBef>
              <a:spcAft>
                <a:spcPct val="0"/>
              </a:spcAft>
              <a:defRPr sz="8000">
                <a:solidFill>
                  <a:schemeClr val="tx1"/>
                </a:solidFill>
                <a:latin typeface="Arial" charset="0"/>
                <a:ea typeface="Arial" charset="0"/>
                <a:cs typeface="Arial" charset="0"/>
              </a:defRPr>
            </a:lvl7pPr>
            <a:lvl8pPr marL="3429000" indent="-228600" defTabSz="4075113" eaLnBrk="0" fontAlgn="base" hangingPunct="0">
              <a:spcBef>
                <a:spcPct val="0"/>
              </a:spcBef>
              <a:spcAft>
                <a:spcPct val="0"/>
              </a:spcAft>
              <a:defRPr sz="8000">
                <a:solidFill>
                  <a:schemeClr val="tx1"/>
                </a:solidFill>
                <a:latin typeface="Arial" charset="0"/>
                <a:ea typeface="Arial" charset="0"/>
                <a:cs typeface="Arial" charset="0"/>
              </a:defRPr>
            </a:lvl8pPr>
            <a:lvl9pPr marL="3886200" indent="-228600" defTabSz="4075113" eaLnBrk="0" fontAlgn="base" hangingPunct="0">
              <a:spcBef>
                <a:spcPct val="0"/>
              </a:spcBef>
              <a:spcAft>
                <a:spcPct val="0"/>
              </a:spcAft>
              <a:defRPr sz="8000">
                <a:solidFill>
                  <a:schemeClr val="tx1"/>
                </a:solidFill>
                <a:latin typeface="Arial" charset="0"/>
                <a:ea typeface="Arial" charset="0"/>
                <a:cs typeface="Arial" charset="0"/>
              </a:defRPr>
            </a:lvl9pPr>
          </a:lstStyle>
          <a:p>
            <a:pPr algn="ctr" eaLnBrk="1" hangingPunct="1"/>
            <a:r>
              <a:rPr lang="en-US" altLang="en-US" sz="4000" b="1" dirty="0" smtClean="0">
                <a:solidFill>
                  <a:schemeClr val="bg1"/>
                </a:solidFill>
                <a:latin typeface="Garamond" charset="0"/>
                <a:ea typeface="Garamond" charset="0"/>
                <a:cs typeface="Garamond" charset="0"/>
              </a:rPr>
              <a:t>Sample, Data Collection &amp; Measures</a:t>
            </a:r>
            <a:endParaRPr lang="en-US" altLang="en-US" sz="4000" b="1" dirty="0">
              <a:solidFill>
                <a:schemeClr val="bg1"/>
              </a:solidFill>
              <a:latin typeface="Garamond" charset="0"/>
              <a:ea typeface="Garamond" charset="0"/>
              <a:cs typeface="Garamond" charset="0"/>
            </a:endParaRPr>
          </a:p>
        </p:txBody>
      </p:sp>
      <p:pic>
        <p:nvPicPr>
          <p:cNvPr id="56" name="Picture 55" descr="Screen Clipping"/>
          <p:cNvPicPr>
            <a:picLocks noChangeAspect="1"/>
          </p:cNvPicPr>
          <p:nvPr/>
        </p:nvPicPr>
        <p:blipFill rotWithShape="1">
          <a:blip r:embed="rId4" cstate="print">
            <a:extLst>
              <a:ext uri="{28A0092B-C50C-407E-A947-70E740481C1C}">
                <a14:useLocalDpi xmlns:a14="http://schemas.microsoft.com/office/drawing/2010/main" val="0"/>
              </a:ext>
            </a:extLst>
          </a:blip>
          <a:srcRect t="16250" b="2572"/>
          <a:stretch/>
        </p:blipFill>
        <p:spPr>
          <a:xfrm>
            <a:off x="1585119" y="15743237"/>
            <a:ext cx="2133600" cy="2618443"/>
          </a:xfrm>
          <a:prstGeom prst="rect">
            <a:avLst/>
          </a:prstGeom>
        </p:spPr>
      </p:pic>
      <p:pic>
        <p:nvPicPr>
          <p:cNvPr id="57" name="Picture 56" descr="Screen Clipping"/>
          <p:cNvPicPr>
            <a:picLocks noChangeAspect="1"/>
          </p:cNvPicPr>
          <p:nvPr/>
        </p:nvPicPr>
        <p:blipFill rotWithShape="1">
          <a:blip r:embed="rId5" cstate="print">
            <a:extLst>
              <a:ext uri="{28A0092B-C50C-407E-A947-70E740481C1C}">
                <a14:useLocalDpi xmlns:a14="http://schemas.microsoft.com/office/drawing/2010/main" val="0"/>
              </a:ext>
            </a:extLst>
          </a:blip>
          <a:srcRect t="13823" b="2212"/>
          <a:stretch/>
        </p:blipFill>
        <p:spPr>
          <a:xfrm>
            <a:off x="4041321" y="15747116"/>
            <a:ext cx="2191998" cy="2614564"/>
          </a:xfrm>
          <a:prstGeom prst="rect">
            <a:avLst/>
          </a:prstGeom>
        </p:spPr>
      </p:pic>
      <p:pic>
        <p:nvPicPr>
          <p:cNvPr id="58" name="Picture 57" descr="Screen Clipping"/>
          <p:cNvPicPr>
            <a:picLocks noChangeAspect="1"/>
          </p:cNvPicPr>
          <p:nvPr/>
        </p:nvPicPr>
        <p:blipFill>
          <a:blip r:embed="rId6" cstate="print">
            <a:extLst>
              <a:ext uri="{28A0092B-C50C-407E-A947-70E740481C1C}">
                <a14:useLocalDpi xmlns:a14="http://schemas.microsoft.com/office/drawing/2010/main" val="0"/>
              </a:ext>
            </a:extLst>
          </a:blip>
          <a:srcRect t="16708"/>
          <a:stretch>
            <a:fillRect/>
          </a:stretch>
        </p:blipFill>
        <p:spPr>
          <a:xfrm>
            <a:off x="6461919" y="15754788"/>
            <a:ext cx="2133600" cy="2606892"/>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3905453217"/>
              </p:ext>
            </p:extLst>
          </p:nvPr>
        </p:nvGraphicFramePr>
        <p:xfrm>
          <a:off x="20635119" y="20086637"/>
          <a:ext cx="11430000" cy="2666999"/>
        </p:xfrm>
        <a:graphic>
          <a:graphicData uri="http://schemas.openxmlformats.org/drawingml/2006/table">
            <a:tbl>
              <a:tblPr firstRow="1" firstCol="1" bandRow="1"/>
              <a:tblGrid>
                <a:gridCol w="4169571"/>
                <a:gridCol w="2420143"/>
                <a:gridCol w="2420143"/>
                <a:gridCol w="2420143"/>
              </a:tblGrid>
              <a:tr h="820695">
                <a:tc>
                  <a:txBody>
                    <a:bodyPr/>
                    <a:lstStyle/>
                    <a:p>
                      <a:pPr algn="l" fontAlgn="b"/>
                      <a:endParaRPr lang="en-US" sz="2800" b="0" i="0" u="none" strike="noStrike" dirty="0">
                        <a:solidFill>
                          <a:srgbClr val="000000"/>
                        </a:solidFill>
                        <a:effectLst/>
                        <a:latin typeface="Garamond" panose="02020404030301010803" pitchFamily="18" charset="0"/>
                      </a:endParaRPr>
                    </a:p>
                  </a:txBody>
                  <a:tcPr marL="9525" marR="9525" marT="952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Garamond" panose="02020404030301010803" pitchFamily="18" charset="0"/>
                        </a:rPr>
                        <a:t>Regulation </a:t>
                      </a:r>
                      <a:endParaRPr lang="en-US" sz="2800" b="0" i="0" u="none" strike="noStrike" dirty="0" smtClean="0">
                        <a:solidFill>
                          <a:srgbClr val="000000"/>
                        </a:solidFill>
                        <a:effectLst/>
                        <a:latin typeface="Garamond" panose="02020404030301010803" pitchFamily="18" charset="0"/>
                      </a:endParaRPr>
                    </a:p>
                    <a:p>
                      <a:pPr algn="ctr" fontAlgn="b"/>
                      <a:r>
                        <a:rPr lang="en-US" sz="2800" b="0" i="0" u="none" strike="noStrike" dirty="0" smtClean="0">
                          <a:solidFill>
                            <a:srgbClr val="000000"/>
                          </a:solidFill>
                          <a:effectLst/>
                          <a:latin typeface="Garamond" panose="02020404030301010803" pitchFamily="18" charset="0"/>
                        </a:rPr>
                        <a:t>Skills </a:t>
                      </a:r>
                      <a:r>
                        <a:rPr lang="en-US" sz="2800" b="0" i="0" u="none" strike="noStrike" dirty="0">
                          <a:solidFill>
                            <a:srgbClr val="000000"/>
                          </a:solidFill>
                          <a:effectLst/>
                          <a:latin typeface="Garamond" panose="02020404030301010803" pitchFamily="18" charset="0"/>
                        </a:rPr>
                        <a:t>Fall</a:t>
                      </a:r>
                    </a:p>
                  </a:txBody>
                  <a:tcPr marL="9525" marR="9525" marT="952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smtClean="0">
                          <a:solidFill>
                            <a:srgbClr val="000000"/>
                          </a:solidFill>
                          <a:effectLst/>
                          <a:latin typeface="Garamond" panose="02020404030301010803" pitchFamily="18" charset="0"/>
                        </a:rPr>
                        <a:t>Regulation </a:t>
                      </a:r>
                    </a:p>
                    <a:p>
                      <a:pPr algn="ctr" fontAlgn="b"/>
                      <a:r>
                        <a:rPr lang="en-US" sz="2800" b="0" i="0" u="none" strike="noStrike" dirty="0" smtClean="0">
                          <a:solidFill>
                            <a:srgbClr val="000000"/>
                          </a:solidFill>
                          <a:effectLst/>
                          <a:latin typeface="Garamond" panose="02020404030301010803" pitchFamily="18" charset="0"/>
                        </a:rPr>
                        <a:t>Skills </a:t>
                      </a:r>
                      <a:r>
                        <a:rPr lang="en-US" sz="2800" b="0" i="0" u="none" strike="noStrike" dirty="0">
                          <a:solidFill>
                            <a:srgbClr val="000000"/>
                          </a:solidFill>
                          <a:effectLst/>
                          <a:latin typeface="Garamond" panose="02020404030301010803" pitchFamily="18" charset="0"/>
                        </a:rPr>
                        <a:t>Winter</a:t>
                      </a:r>
                    </a:p>
                  </a:txBody>
                  <a:tcPr marL="9525" marR="9525" marT="952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smtClean="0">
                          <a:solidFill>
                            <a:srgbClr val="000000"/>
                          </a:solidFill>
                          <a:effectLst/>
                          <a:latin typeface="Garamond" panose="02020404030301010803" pitchFamily="18" charset="0"/>
                        </a:rPr>
                        <a:t>Regulation </a:t>
                      </a:r>
                    </a:p>
                    <a:p>
                      <a:pPr algn="ctr" fontAlgn="b"/>
                      <a:r>
                        <a:rPr lang="en-US" sz="2800" b="0" i="0" u="none" strike="noStrike" dirty="0" smtClean="0">
                          <a:solidFill>
                            <a:srgbClr val="000000"/>
                          </a:solidFill>
                          <a:effectLst/>
                          <a:latin typeface="Garamond" panose="02020404030301010803" pitchFamily="18" charset="0"/>
                        </a:rPr>
                        <a:t>Skills </a:t>
                      </a:r>
                      <a:r>
                        <a:rPr lang="en-US" sz="2800" b="0" i="0" u="none" strike="noStrike" dirty="0">
                          <a:solidFill>
                            <a:srgbClr val="000000"/>
                          </a:solidFill>
                          <a:effectLst/>
                          <a:latin typeface="Garamond" panose="02020404030301010803" pitchFamily="18" charset="0"/>
                        </a:rPr>
                        <a:t>Spring</a:t>
                      </a:r>
                    </a:p>
                  </a:txBody>
                  <a:tcPr marL="9525" marR="9525" marT="9525" marB="0">
                    <a:lnL>
                      <a:noFill/>
                    </a:lnL>
                    <a:lnR>
                      <a:noFill/>
                    </a:lnR>
                    <a:lnT>
                      <a:noFill/>
                    </a:lnT>
                    <a:lnB w="6350" cap="flat" cmpd="sng" algn="ctr">
                      <a:solidFill>
                        <a:srgbClr val="000000"/>
                      </a:solidFill>
                      <a:prstDash val="solid"/>
                      <a:round/>
                      <a:headEnd type="none" w="med" len="med"/>
                      <a:tailEnd type="none" w="med" len="med"/>
                    </a:lnB>
                  </a:tcPr>
                </a:tc>
              </a:tr>
              <a:tr h="414877">
                <a:tc>
                  <a:txBody>
                    <a:bodyPr/>
                    <a:lstStyle/>
                    <a:p>
                      <a:pPr algn="l" rtl="0" fontAlgn="t"/>
                      <a:r>
                        <a:rPr lang="en-US" sz="2800" b="0" i="0" u="none" strike="noStrike">
                          <a:solidFill>
                            <a:srgbClr val="000000"/>
                          </a:solidFill>
                          <a:effectLst/>
                          <a:latin typeface="Garamond" panose="02020404030301010803" pitchFamily="18" charset="0"/>
                        </a:rPr>
                        <a:t>Sent to Principal's Office</a:t>
                      </a: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2800" b="0" i="0" u="none" strike="noStrike">
                          <a:solidFill>
                            <a:srgbClr val="000000"/>
                          </a:solidFill>
                          <a:effectLst/>
                          <a:latin typeface="Garamond" panose="02020404030301010803" pitchFamily="18" charset="0"/>
                        </a:rPr>
                        <a:t>-0.14</a:t>
                      </a: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2800" b="0" i="0" u="none" strike="noStrike" dirty="0">
                          <a:solidFill>
                            <a:srgbClr val="000000"/>
                          </a:solidFill>
                          <a:effectLst/>
                          <a:latin typeface="Garamond" panose="02020404030301010803" pitchFamily="18" charset="0"/>
                        </a:rPr>
                        <a:t>-</a:t>
                      </a:r>
                      <a:r>
                        <a:rPr lang="en-US" sz="2800" b="0" i="0" u="none" strike="noStrike" dirty="0" smtClean="0">
                          <a:solidFill>
                            <a:srgbClr val="000000"/>
                          </a:solidFill>
                          <a:effectLst/>
                          <a:latin typeface="Garamond" panose="02020404030301010803" pitchFamily="18" charset="0"/>
                        </a:rPr>
                        <a:t>0.30</a:t>
                      </a:r>
                      <a:endParaRPr lang="en-US" sz="2800" b="0" i="0" u="none" strike="noStrike" dirty="0">
                        <a:solidFill>
                          <a:srgbClr val="000000"/>
                        </a:solidFill>
                        <a:effectLst/>
                        <a:latin typeface="Garamond" panose="02020404030301010803" pitchFamily="18" charset="0"/>
                      </a:endParaRP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2800" b="0" i="0" u="none" strike="noStrike" dirty="0">
                          <a:solidFill>
                            <a:srgbClr val="000000"/>
                          </a:solidFill>
                          <a:effectLst/>
                          <a:latin typeface="Garamond" panose="02020404030301010803" pitchFamily="18" charset="0"/>
                        </a:rPr>
                        <a:t>-</a:t>
                      </a:r>
                      <a:r>
                        <a:rPr lang="en-US" sz="2800" b="0" i="0" u="none" strike="noStrike" dirty="0" smtClean="0">
                          <a:solidFill>
                            <a:srgbClr val="000000"/>
                          </a:solidFill>
                          <a:effectLst/>
                          <a:latin typeface="Garamond" panose="02020404030301010803" pitchFamily="18" charset="0"/>
                        </a:rPr>
                        <a:t>0.30</a:t>
                      </a:r>
                      <a:endParaRPr lang="en-US" sz="2800" b="0" i="0" u="none" strike="noStrike" dirty="0">
                        <a:solidFill>
                          <a:srgbClr val="000000"/>
                        </a:solidFill>
                        <a:effectLst/>
                        <a:latin typeface="Garamond" panose="02020404030301010803" pitchFamily="18" charset="0"/>
                      </a:endParaRP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r>
              <a:tr h="453389">
                <a:tc>
                  <a:txBody>
                    <a:bodyPr/>
                    <a:lstStyle/>
                    <a:p>
                      <a:pPr algn="l" rtl="0" fontAlgn="t"/>
                      <a:r>
                        <a:rPr lang="en-US" sz="2800" b="0" i="0" u="none" strike="noStrike" dirty="0">
                          <a:solidFill>
                            <a:srgbClr val="000000"/>
                          </a:solidFill>
                          <a:effectLst/>
                          <a:latin typeface="Garamond" panose="02020404030301010803" pitchFamily="18" charset="0"/>
                        </a:rPr>
                        <a:t>Sent to In-School Suspension</a:t>
                      </a:r>
                    </a:p>
                  </a:txBody>
                  <a:tcPr marL="9525" marR="9525" marT="9525" marB="0">
                    <a:lnL>
                      <a:noFill/>
                    </a:lnL>
                    <a:lnR>
                      <a:noFill/>
                    </a:lnR>
                    <a:lnT>
                      <a:noFill/>
                    </a:lnT>
                    <a:lnB>
                      <a:noFill/>
                    </a:lnB>
                  </a:tcPr>
                </a:tc>
                <a:tc>
                  <a:txBody>
                    <a:bodyPr/>
                    <a:lstStyle/>
                    <a:p>
                      <a:pPr algn="ctr" rtl="0" fontAlgn="ctr"/>
                      <a:r>
                        <a:rPr lang="en-US" sz="2800" b="0" i="0" u="none" strike="noStrike">
                          <a:solidFill>
                            <a:srgbClr val="000000"/>
                          </a:solidFill>
                          <a:effectLst/>
                          <a:latin typeface="Garamond" panose="02020404030301010803" pitchFamily="18" charset="0"/>
                        </a:rPr>
                        <a:t>-0.14</a:t>
                      </a:r>
                    </a:p>
                  </a:txBody>
                  <a:tcPr marL="9525" marR="9525" marT="9525" marB="0">
                    <a:lnL>
                      <a:noFill/>
                    </a:lnL>
                    <a:lnR>
                      <a:noFill/>
                    </a:lnR>
                    <a:lnT>
                      <a:noFill/>
                    </a:lnT>
                    <a:lnB>
                      <a:noFill/>
                    </a:lnB>
                  </a:tcPr>
                </a:tc>
                <a:tc>
                  <a:txBody>
                    <a:bodyPr/>
                    <a:lstStyle/>
                    <a:p>
                      <a:pPr algn="ctr" rtl="0" fontAlgn="ctr"/>
                      <a:r>
                        <a:rPr lang="en-US" sz="2800" b="0" i="0" u="none" strike="noStrike">
                          <a:solidFill>
                            <a:srgbClr val="000000"/>
                          </a:solidFill>
                          <a:effectLst/>
                          <a:latin typeface="Garamond" panose="02020404030301010803" pitchFamily="18" charset="0"/>
                        </a:rPr>
                        <a:t>-0.23</a:t>
                      </a:r>
                    </a:p>
                  </a:txBody>
                  <a:tcPr marL="9525" marR="9525" marT="9525" marB="0">
                    <a:lnL>
                      <a:noFill/>
                    </a:lnL>
                    <a:lnR>
                      <a:noFill/>
                    </a:lnR>
                    <a:lnT>
                      <a:noFill/>
                    </a:lnT>
                    <a:lnB>
                      <a:noFill/>
                    </a:lnB>
                  </a:tcPr>
                </a:tc>
                <a:tc>
                  <a:txBody>
                    <a:bodyPr/>
                    <a:lstStyle/>
                    <a:p>
                      <a:pPr algn="ctr" rtl="0" fontAlgn="ctr"/>
                      <a:r>
                        <a:rPr lang="en-US" sz="2800" b="0" i="0" u="none" strike="noStrike">
                          <a:solidFill>
                            <a:srgbClr val="000000"/>
                          </a:solidFill>
                          <a:effectLst/>
                          <a:latin typeface="Garamond" panose="02020404030301010803" pitchFamily="18" charset="0"/>
                        </a:rPr>
                        <a:t>-0.23</a:t>
                      </a:r>
                    </a:p>
                  </a:txBody>
                  <a:tcPr marL="9525" marR="9525" marT="9525" marB="0">
                    <a:lnL>
                      <a:noFill/>
                    </a:lnL>
                    <a:lnR>
                      <a:noFill/>
                    </a:lnR>
                    <a:lnT>
                      <a:noFill/>
                    </a:lnT>
                    <a:lnB>
                      <a:noFill/>
                    </a:lnB>
                  </a:tcPr>
                </a:tc>
              </a:tr>
              <a:tr h="414877">
                <a:tc>
                  <a:txBody>
                    <a:bodyPr/>
                    <a:lstStyle/>
                    <a:p>
                      <a:pPr algn="l" rtl="0" fontAlgn="t"/>
                      <a:r>
                        <a:rPr lang="en-US" sz="2800" b="0" i="0" u="none" strike="noStrike" dirty="0">
                          <a:solidFill>
                            <a:srgbClr val="000000"/>
                          </a:solidFill>
                          <a:effectLst/>
                          <a:latin typeface="Garamond" panose="02020404030301010803" pitchFamily="18" charset="0"/>
                        </a:rPr>
                        <a:t>Removed from School</a:t>
                      </a:r>
                    </a:p>
                  </a:txBody>
                  <a:tcPr marL="9525" marR="9525" marT="9525" marB="0">
                    <a:lnL>
                      <a:noFill/>
                    </a:lnL>
                    <a:lnR>
                      <a:noFill/>
                    </a:lnR>
                    <a:lnT>
                      <a:noFill/>
                    </a:lnT>
                    <a:lnB>
                      <a:noFill/>
                    </a:lnB>
                  </a:tcPr>
                </a:tc>
                <a:tc>
                  <a:txBody>
                    <a:bodyPr/>
                    <a:lstStyle/>
                    <a:p>
                      <a:pPr algn="ctr" rtl="0" fontAlgn="ctr"/>
                      <a:r>
                        <a:rPr lang="en-US" sz="2800" b="0" i="0" u="none" strike="noStrike">
                          <a:solidFill>
                            <a:srgbClr val="000000"/>
                          </a:solidFill>
                          <a:effectLst/>
                          <a:latin typeface="Garamond" panose="02020404030301010803" pitchFamily="18" charset="0"/>
                        </a:rPr>
                        <a:t>-0.01</a:t>
                      </a:r>
                    </a:p>
                  </a:txBody>
                  <a:tcPr marL="9525" marR="9525" marT="9525" marB="0">
                    <a:lnL>
                      <a:noFill/>
                    </a:lnL>
                    <a:lnR>
                      <a:noFill/>
                    </a:lnR>
                    <a:lnT>
                      <a:noFill/>
                    </a:lnT>
                    <a:lnB>
                      <a:noFill/>
                    </a:lnB>
                  </a:tcPr>
                </a:tc>
                <a:tc>
                  <a:txBody>
                    <a:bodyPr/>
                    <a:lstStyle/>
                    <a:p>
                      <a:pPr algn="ctr" rtl="0" fontAlgn="ctr"/>
                      <a:r>
                        <a:rPr lang="en-US" sz="2800" b="0" i="0" u="none" strike="noStrike">
                          <a:solidFill>
                            <a:srgbClr val="000000"/>
                          </a:solidFill>
                          <a:effectLst/>
                          <a:latin typeface="Garamond" panose="02020404030301010803" pitchFamily="18" charset="0"/>
                        </a:rPr>
                        <a:t>-0.17</a:t>
                      </a:r>
                    </a:p>
                  </a:txBody>
                  <a:tcPr marL="9525" marR="9525" marT="9525" marB="0">
                    <a:lnL>
                      <a:noFill/>
                    </a:lnL>
                    <a:lnR>
                      <a:noFill/>
                    </a:lnR>
                    <a:lnT>
                      <a:noFill/>
                    </a:lnT>
                    <a:lnB>
                      <a:noFill/>
                    </a:lnB>
                  </a:tcPr>
                </a:tc>
                <a:tc>
                  <a:txBody>
                    <a:bodyPr/>
                    <a:lstStyle/>
                    <a:p>
                      <a:pPr algn="ctr" rtl="0" fontAlgn="ctr"/>
                      <a:r>
                        <a:rPr lang="en-US" sz="2800" b="0" i="0" u="none" strike="noStrike">
                          <a:solidFill>
                            <a:srgbClr val="000000"/>
                          </a:solidFill>
                          <a:effectLst/>
                          <a:latin typeface="Garamond" panose="02020404030301010803" pitchFamily="18" charset="0"/>
                        </a:rPr>
                        <a:t>-0.17</a:t>
                      </a:r>
                    </a:p>
                  </a:txBody>
                  <a:tcPr marL="9525" marR="9525" marT="9525" marB="0">
                    <a:lnL>
                      <a:noFill/>
                    </a:lnL>
                    <a:lnR>
                      <a:noFill/>
                    </a:lnR>
                    <a:lnT>
                      <a:noFill/>
                    </a:lnT>
                    <a:lnB>
                      <a:noFill/>
                    </a:lnB>
                  </a:tcPr>
                </a:tc>
              </a:tr>
              <a:tr h="478155">
                <a:tc>
                  <a:txBody>
                    <a:bodyPr/>
                    <a:lstStyle/>
                    <a:p>
                      <a:pPr algn="l" rtl="0" fontAlgn="t"/>
                      <a:r>
                        <a:rPr lang="en-US" sz="2800" b="0" i="0" u="none" strike="noStrike" dirty="0">
                          <a:solidFill>
                            <a:srgbClr val="000000"/>
                          </a:solidFill>
                          <a:effectLst/>
                          <a:latin typeface="Garamond" panose="02020404030301010803" pitchFamily="18" charset="0"/>
                        </a:rPr>
                        <a:t>Sent to Alternative Classroom</a:t>
                      </a:r>
                    </a:p>
                  </a:txBody>
                  <a:tcPr marL="9525" marR="9525" marT="952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en-US" sz="2800" b="0" i="0" u="none" strike="noStrike">
                          <a:solidFill>
                            <a:srgbClr val="000000"/>
                          </a:solidFill>
                          <a:effectLst/>
                          <a:latin typeface="Garamond" panose="02020404030301010803" pitchFamily="18" charset="0"/>
                        </a:rPr>
                        <a:t>-0.13</a:t>
                      </a:r>
                    </a:p>
                  </a:txBody>
                  <a:tcPr marL="9525" marR="9525" marT="952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en-US" sz="2800" b="0" i="0" u="none" strike="noStrike">
                          <a:solidFill>
                            <a:srgbClr val="000000"/>
                          </a:solidFill>
                          <a:effectLst/>
                          <a:latin typeface="Garamond" panose="02020404030301010803" pitchFamily="18" charset="0"/>
                        </a:rPr>
                        <a:t>-0.27</a:t>
                      </a:r>
                    </a:p>
                  </a:txBody>
                  <a:tcPr marL="9525" marR="9525" marT="952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en-US" sz="2800" b="0" i="0" u="none" strike="noStrike" dirty="0">
                          <a:solidFill>
                            <a:srgbClr val="000000"/>
                          </a:solidFill>
                          <a:effectLst/>
                          <a:latin typeface="Garamond" panose="02020404030301010803" pitchFamily="18" charset="0"/>
                        </a:rPr>
                        <a:t>-0.27</a:t>
                      </a:r>
                    </a:p>
                  </a:txBody>
                  <a:tcPr marL="9525" marR="9525" marT="9525" marB="0">
                    <a:lnL>
                      <a:noFill/>
                    </a:lnL>
                    <a:lnR>
                      <a:noFill/>
                    </a:lnR>
                    <a:lnT>
                      <a:noFill/>
                    </a:lnT>
                    <a:lnB w="6350" cap="flat" cmpd="sng" algn="ctr">
                      <a:solidFill>
                        <a:srgbClr val="000000"/>
                      </a:solidFill>
                      <a:prstDash val="solid"/>
                      <a:round/>
                      <a:headEnd type="none" w="med" len="med"/>
                      <a:tailEnd type="none" w="med" len="med"/>
                    </a:lnB>
                  </a:tcPr>
                </a:tc>
              </a:tr>
            </a:tbl>
          </a:graphicData>
        </a:graphic>
      </p:graphicFrame>
      <p:sp>
        <p:nvSpPr>
          <p:cNvPr id="60" name="TextBox 26"/>
          <p:cNvSpPr txBox="1">
            <a:spLocks noChangeArrowheads="1"/>
          </p:cNvSpPr>
          <p:nvPr/>
        </p:nvSpPr>
        <p:spPr bwMode="auto">
          <a:xfrm>
            <a:off x="32750919" y="10051602"/>
            <a:ext cx="9584750" cy="707886"/>
          </a:xfrm>
          <a:prstGeom prst="rect">
            <a:avLst/>
          </a:prstGeom>
          <a:solidFill>
            <a:schemeClr val="accent6">
              <a:lumMod val="75000"/>
            </a:schemeClr>
          </a:solidFill>
          <a:ln>
            <a:noFill/>
          </a:ln>
        </p:spPr>
        <p:txBody>
          <a:bodyPr wrap="square">
            <a:spAutoFit/>
          </a:bodyPr>
          <a:lstStyle>
            <a:lvl1pPr eaLnBrk="0" hangingPunct="0">
              <a:defRPr sz="8000">
                <a:solidFill>
                  <a:schemeClr val="tx1"/>
                </a:solidFill>
                <a:latin typeface="Arial" charset="0"/>
                <a:ea typeface="Arial" charset="0"/>
                <a:cs typeface="Arial" charset="0"/>
              </a:defRPr>
            </a:lvl1pPr>
            <a:lvl2pPr marL="742950" indent="-285750" eaLnBrk="0" hangingPunct="0">
              <a:defRPr sz="8000">
                <a:solidFill>
                  <a:schemeClr val="tx1"/>
                </a:solidFill>
                <a:latin typeface="Arial" charset="0"/>
                <a:ea typeface="Arial" charset="0"/>
                <a:cs typeface="Arial" charset="0"/>
              </a:defRPr>
            </a:lvl2pPr>
            <a:lvl3pPr marL="1143000" indent="-228600" eaLnBrk="0" hangingPunct="0">
              <a:defRPr sz="8000">
                <a:solidFill>
                  <a:schemeClr val="tx1"/>
                </a:solidFill>
                <a:latin typeface="Arial" charset="0"/>
                <a:ea typeface="Arial" charset="0"/>
                <a:cs typeface="Arial" charset="0"/>
              </a:defRPr>
            </a:lvl3pPr>
            <a:lvl4pPr marL="1600200" indent="-228600" eaLnBrk="0" hangingPunct="0">
              <a:defRPr sz="8000">
                <a:solidFill>
                  <a:schemeClr val="tx1"/>
                </a:solidFill>
                <a:latin typeface="Arial" charset="0"/>
                <a:ea typeface="Arial" charset="0"/>
                <a:cs typeface="Arial" charset="0"/>
              </a:defRPr>
            </a:lvl4pPr>
            <a:lvl5pPr marL="2057400" indent="-228600" eaLnBrk="0" hangingPunct="0">
              <a:defRPr sz="8000">
                <a:solidFill>
                  <a:schemeClr val="tx1"/>
                </a:solidFill>
                <a:latin typeface="Arial" charset="0"/>
                <a:ea typeface="Arial" charset="0"/>
                <a:cs typeface="Arial" charset="0"/>
              </a:defRPr>
            </a:lvl5pPr>
            <a:lvl6pPr marL="2514600" indent="-228600" defTabSz="4075113" eaLnBrk="0" fontAlgn="base" hangingPunct="0">
              <a:spcBef>
                <a:spcPct val="0"/>
              </a:spcBef>
              <a:spcAft>
                <a:spcPct val="0"/>
              </a:spcAft>
              <a:defRPr sz="8000">
                <a:solidFill>
                  <a:schemeClr val="tx1"/>
                </a:solidFill>
                <a:latin typeface="Arial" charset="0"/>
                <a:ea typeface="Arial" charset="0"/>
                <a:cs typeface="Arial" charset="0"/>
              </a:defRPr>
            </a:lvl6pPr>
            <a:lvl7pPr marL="2971800" indent="-228600" defTabSz="4075113" eaLnBrk="0" fontAlgn="base" hangingPunct="0">
              <a:spcBef>
                <a:spcPct val="0"/>
              </a:spcBef>
              <a:spcAft>
                <a:spcPct val="0"/>
              </a:spcAft>
              <a:defRPr sz="8000">
                <a:solidFill>
                  <a:schemeClr val="tx1"/>
                </a:solidFill>
                <a:latin typeface="Arial" charset="0"/>
                <a:ea typeface="Arial" charset="0"/>
                <a:cs typeface="Arial" charset="0"/>
              </a:defRPr>
            </a:lvl7pPr>
            <a:lvl8pPr marL="3429000" indent="-228600" defTabSz="4075113" eaLnBrk="0" fontAlgn="base" hangingPunct="0">
              <a:spcBef>
                <a:spcPct val="0"/>
              </a:spcBef>
              <a:spcAft>
                <a:spcPct val="0"/>
              </a:spcAft>
              <a:defRPr sz="8000">
                <a:solidFill>
                  <a:schemeClr val="tx1"/>
                </a:solidFill>
                <a:latin typeface="Arial" charset="0"/>
                <a:ea typeface="Arial" charset="0"/>
                <a:cs typeface="Arial" charset="0"/>
              </a:defRPr>
            </a:lvl8pPr>
            <a:lvl9pPr marL="3886200" indent="-228600" defTabSz="4075113" eaLnBrk="0" fontAlgn="base" hangingPunct="0">
              <a:spcBef>
                <a:spcPct val="0"/>
              </a:spcBef>
              <a:spcAft>
                <a:spcPct val="0"/>
              </a:spcAft>
              <a:defRPr sz="8000">
                <a:solidFill>
                  <a:schemeClr val="tx1"/>
                </a:solidFill>
                <a:latin typeface="Arial" charset="0"/>
                <a:ea typeface="Arial" charset="0"/>
                <a:cs typeface="Arial" charset="0"/>
              </a:defRPr>
            </a:lvl9pPr>
          </a:lstStyle>
          <a:p>
            <a:pPr algn="ctr" eaLnBrk="1" hangingPunct="1"/>
            <a:r>
              <a:rPr lang="en-US" altLang="en-US" sz="4000" b="1" dirty="0" smtClean="0">
                <a:solidFill>
                  <a:schemeClr val="bg1"/>
                </a:solidFill>
                <a:latin typeface="Garamond" charset="0"/>
                <a:ea typeface="Garamond" charset="0"/>
                <a:cs typeface="Garamond" charset="0"/>
              </a:rPr>
              <a:t>Limitations and Future Research</a:t>
            </a:r>
            <a:endParaRPr lang="en-US" altLang="en-US" sz="4000" b="1" dirty="0">
              <a:solidFill>
                <a:schemeClr val="bg1"/>
              </a:solidFill>
              <a:latin typeface="Garamond" charset="0"/>
              <a:ea typeface="Garamond" charset="0"/>
              <a:cs typeface="Garamond" charset="0"/>
            </a:endParaRPr>
          </a:p>
        </p:txBody>
      </p:sp>
      <p:sp>
        <p:nvSpPr>
          <p:cNvPr id="61" name="TextBox 29"/>
          <p:cNvSpPr txBox="1">
            <a:spLocks noChangeArrowheads="1"/>
          </p:cNvSpPr>
          <p:nvPr/>
        </p:nvSpPr>
        <p:spPr bwMode="auto">
          <a:xfrm>
            <a:off x="32742694" y="24605847"/>
            <a:ext cx="9601200" cy="707886"/>
          </a:xfrm>
          <a:prstGeom prst="rect">
            <a:avLst/>
          </a:prstGeom>
          <a:solidFill>
            <a:schemeClr val="accent6">
              <a:lumMod val="75000"/>
            </a:schemeClr>
          </a:solidFill>
          <a:ln>
            <a:noFill/>
          </a:ln>
        </p:spPr>
        <p:txBody>
          <a:bodyPr wrap="square">
            <a:spAutoFit/>
          </a:bodyPr>
          <a:lstStyle>
            <a:lvl1pPr eaLnBrk="0" hangingPunct="0">
              <a:defRPr sz="8000">
                <a:solidFill>
                  <a:schemeClr val="tx1"/>
                </a:solidFill>
                <a:latin typeface="Arial" charset="0"/>
                <a:ea typeface="Arial" charset="0"/>
                <a:cs typeface="Arial" charset="0"/>
              </a:defRPr>
            </a:lvl1pPr>
            <a:lvl2pPr marL="742950" indent="-285750" eaLnBrk="0" hangingPunct="0">
              <a:defRPr sz="8000">
                <a:solidFill>
                  <a:schemeClr val="tx1"/>
                </a:solidFill>
                <a:latin typeface="Arial" charset="0"/>
                <a:ea typeface="Arial" charset="0"/>
                <a:cs typeface="Arial" charset="0"/>
              </a:defRPr>
            </a:lvl2pPr>
            <a:lvl3pPr marL="1143000" indent="-228600" eaLnBrk="0" hangingPunct="0">
              <a:defRPr sz="8000">
                <a:solidFill>
                  <a:schemeClr val="tx1"/>
                </a:solidFill>
                <a:latin typeface="Arial" charset="0"/>
                <a:ea typeface="Arial" charset="0"/>
                <a:cs typeface="Arial" charset="0"/>
              </a:defRPr>
            </a:lvl3pPr>
            <a:lvl4pPr marL="1600200" indent="-228600" eaLnBrk="0" hangingPunct="0">
              <a:defRPr sz="8000">
                <a:solidFill>
                  <a:schemeClr val="tx1"/>
                </a:solidFill>
                <a:latin typeface="Arial" charset="0"/>
                <a:ea typeface="Arial" charset="0"/>
                <a:cs typeface="Arial" charset="0"/>
              </a:defRPr>
            </a:lvl4pPr>
            <a:lvl5pPr marL="2057400" indent="-228600" eaLnBrk="0" hangingPunct="0">
              <a:defRPr sz="8000">
                <a:solidFill>
                  <a:schemeClr val="tx1"/>
                </a:solidFill>
                <a:latin typeface="Arial" charset="0"/>
                <a:ea typeface="Arial" charset="0"/>
                <a:cs typeface="Arial" charset="0"/>
              </a:defRPr>
            </a:lvl5pPr>
            <a:lvl6pPr marL="2514600" indent="-228600" defTabSz="4075113" eaLnBrk="0" fontAlgn="base" hangingPunct="0">
              <a:spcBef>
                <a:spcPct val="0"/>
              </a:spcBef>
              <a:spcAft>
                <a:spcPct val="0"/>
              </a:spcAft>
              <a:defRPr sz="8000">
                <a:solidFill>
                  <a:schemeClr val="tx1"/>
                </a:solidFill>
                <a:latin typeface="Arial" charset="0"/>
                <a:ea typeface="Arial" charset="0"/>
                <a:cs typeface="Arial" charset="0"/>
              </a:defRPr>
            </a:lvl6pPr>
            <a:lvl7pPr marL="2971800" indent="-228600" defTabSz="4075113" eaLnBrk="0" fontAlgn="base" hangingPunct="0">
              <a:spcBef>
                <a:spcPct val="0"/>
              </a:spcBef>
              <a:spcAft>
                <a:spcPct val="0"/>
              </a:spcAft>
              <a:defRPr sz="8000">
                <a:solidFill>
                  <a:schemeClr val="tx1"/>
                </a:solidFill>
                <a:latin typeface="Arial" charset="0"/>
                <a:ea typeface="Arial" charset="0"/>
                <a:cs typeface="Arial" charset="0"/>
              </a:defRPr>
            </a:lvl7pPr>
            <a:lvl8pPr marL="3429000" indent="-228600" defTabSz="4075113" eaLnBrk="0" fontAlgn="base" hangingPunct="0">
              <a:spcBef>
                <a:spcPct val="0"/>
              </a:spcBef>
              <a:spcAft>
                <a:spcPct val="0"/>
              </a:spcAft>
              <a:defRPr sz="8000">
                <a:solidFill>
                  <a:schemeClr val="tx1"/>
                </a:solidFill>
                <a:latin typeface="Arial" charset="0"/>
                <a:ea typeface="Arial" charset="0"/>
                <a:cs typeface="Arial" charset="0"/>
              </a:defRPr>
            </a:lvl8pPr>
            <a:lvl9pPr marL="3886200" indent="-228600" defTabSz="4075113" eaLnBrk="0" fontAlgn="base" hangingPunct="0">
              <a:spcBef>
                <a:spcPct val="0"/>
              </a:spcBef>
              <a:spcAft>
                <a:spcPct val="0"/>
              </a:spcAft>
              <a:defRPr sz="8000">
                <a:solidFill>
                  <a:schemeClr val="tx1"/>
                </a:solidFill>
                <a:latin typeface="Arial" charset="0"/>
                <a:ea typeface="Arial" charset="0"/>
                <a:cs typeface="Arial" charset="0"/>
              </a:defRPr>
            </a:lvl9pPr>
          </a:lstStyle>
          <a:p>
            <a:pPr algn="ctr" eaLnBrk="1" hangingPunct="1"/>
            <a:r>
              <a:rPr lang="en-US" altLang="en-US" sz="4000" b="1" dirty="0" smtClean="0">
                <a:solidFill>
                  <a:schemeClr val="bg1"/>
                </a:solidFill>
                <a:latin typeface="Garamond" charset="0"/>
                <a:ea typeface="Garamond" charset="0"/>
                <a:cs typeface="Garamond" charset="0"/>
              </a:rPr>
              <a:t>Acknowledgements</a:t>
            </a:r>
            <a:endParaRPr lang="en-US" altLang="en-US" sz="4000" b="1" dirty="0">
              <a:solidFill>
                <a:schemeClr val="bg1"/>
              </a:solidFill>
              <a:latin typeface="Garamond" charset="0"/>
              <a:ea typeface="Garamond" charset="0"/>
              <a:cs typeface="Garamond" charset="0"/>
            </a:endParaRPr>
          </a:p>
        </p:txBody>
      </p:sp>
      <p:graphicFrame>
        <p:nvGraphicFramePr>
          <p:cNvPr id="37" name="Chart 36"/>
          <p:cNvGraphicFramePr/>
          <p:nvPr>
            <p:extLst>
              <p:ext uri="{D42A27DB-BD31-4B8C-83A1-F6EECF244321}">
                <p14:modId xmlns:p14="http://schemas.microsoft.com/office/powerpoint/2010/main" val="87749010"/>
              </p:ext>
            </p:extLst>
          </p:nvPr>
        </p:nvGraphicFramePr>
        <p:xfrm>
          <a:off x="20709376" y="6479540"/>
          <a:ext cx="11064240" cy="4114800"/>
        </p:xfrm>
        <a:graphic>
          <a:graphicData uri="http://schemas.openxmlformats.org/drawingml/2006/chart">
            <c:chart xmlns:c="http://schemas.openxmlformats.org/drawingml/2006/chart" xmlns:r="http://schemas.openxmlformats.org/officeDocument/2006/relationships" r:id="rId7"/>
          </a:graphicData>
        </a:graphic>
      </p:graphicFrame>
      <p:sp>
        <p:nvSpPr>
          <p:cNvPr id="7" name="TextBox 6"/>
          <p:cNvSpPr txBox="1"/>
          <p:nvPr/>
        </p:nvSpPr>
        <p:spPr>
          <a:xfrm>
            <a:off x="31603334" y="2246881"/>
            <a:ext cx="10299358" cy="1323439"/>
          </a:xfrm>
          <a:prstGeom prst="rect">
            <a:avLst/>
          </a:prstGeom>
          <a:noFill/>
        </p:spPr>
        <p:txBody>
          <a:bodyPr wrap="none" rtlCol="0">
            <a:spAutoFit/>
          </a:bodyPr>
          <a:lstStyle/>
          <a:p>
            <a:pPr algn="ctr"/>
            <a:r>
              <a:rPr lang="en-US" sz="4000" dirty="0" smtClean="0">
                <a:latin typeface="Garamond" panose="02020404030301010803" pitchFamily="18" charset="0"/>
              </a:rPr>
              <a:t>National Research Conference on Early Childhood</a:t>
            </a:r>
          </a:p>
          <a:p>
            <a:pPr algn="ctr"/>
            <a:r>
              <a:rPr lang="en-US" sz="4000" dirty="0" smtClean="0">
                <a:latin typeface="Garamond" panose="02020404030301010803" pitchFamily="18" charset="0"/>
              </a:rPr>
              <a:t>Washington DC</a:t>
            </a:r>
            <a:r>
              <a:rPr lang="en-US" sz="4000" dirty="0">
                <a:latin typeface="Garamond" panose="02020404030301010803" pitchFamily="18" charset="0"/>
              </a:rPr>
              <a:t>:</a:t>
            </a:r>
            <a:r>
              <a:rPr lang="en-US" sz="4000" dirty="0" smtClean="0">
                <a:latin typeface="Garamond" panose="02020404030301010803" pitchFamily="18" charset="0"/>
              </a:rPr>
              <a:t> July 11-13, 2016</a:t>
            </a:r>
            <a:endParaRPr lang="en-US" sz="4000" dirty="0">
              <a:latin typeface="Garamond" panose="02020404030301010803" pitchFamily="18" charset="0"/>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3.1.3337"/>
  <p:tag name="PPTVERSION" val="15"/>
  <p:tag name="TPOS"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7170</TotalTime>
  <Words>1662</Words>
  <Application>Microsoft Office PowerPoint</Application>
  <PresentationFormat>Custom</PresentationFormat>
  <Paragraphs>179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ETS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Maywar</dc:creator>
  <cp:lastModifiedBy>Jenny</cp:lastModifiedBy>
  <cp:revision>459</cp:revision>
  <cp:lastPrinted>2016-07-08T14:45:59Z</cp:lastPrinted>
  <dcterms:created xsi:type="dcterms:W3CDTF">2016-07-07T18:41:35Z</dcterms:created>
  <dcterms:modified xsi:type="dcterms:W3CDTF">2016-11-30T17:10:45Z</dcterms:modified>
</cp:coreProperties>
</file>